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7" r:id="rId2"/>
    <p:sldId id="290" r:id="rId3"/>
    <p:sldId id="270" r:id="rId4"/>
    <p:sldId id="291" r:id="rId5"/>
    <p:sldId id="289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309" r:id="rId14"/>
    <p:sldId id="310" r:id="rId15"/>
    <p:sldId id="299" r:id="rId16"/>
    <p:sldId id="300" r:id="rId17"/>
    <p:sldId id="301" r:id="rId18"/>
    <p:sldId id="302" r:id="rId19"/>
    <p:sldId id="303" r:id="rId20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859F"/>
    <a:srgbClr val="339900"/>
    <a:srgbClr val="0000FF"/>
    <a:srgbClr val="007788"/>
    <a:srgbClr val="F2F2F2"/>
    <a:srgbClr val="366DCA"/>
    <a:srgbClr val="4285F4"/>
    <a:srgbClr val="862533"/>
    <a:srgbClr val="EA43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72"/>
    <p:restoredTop sz="94615"/>
  </p:normalViewPr>
  <p:slideViewPr>
    <p:cSldViewPr snapToGrid="0">
      <p:cViewPr varScale="1">
        <p:scale>
          <a:sx n="106" d="100"/>
          <a:sy n="106" d="100"/>
        </p:scale>
        <p:origin x="2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272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0120424-8D07-20F6-D68A-E30760A0A40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E1CCDC8-54B5-A523-CA27-E6A5E5D8A6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464F65-D7CD-E542-8396-8B51408E64CA}" type="datetimeFigureOut">
              <a:rPr kumimoji="1" lang="ko-Kore-KR" altLang="en-US" smtClean="0"/>
              <a:t>2023. 1. 11.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C662FD2-59CB-30B9-CFBD-C950860340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E2AC59-0FB2-9E99-921D-7A1F3720575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9A11C5-2C7E-2D42-A612-D2A8DB04E0E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40542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59314-3B37-F245-9B8F-A2A1C0353C67}" type="datetimeFigureOut">
              <a:rPr kumimoji="1" lang="ko-Kore-KR" altLang="en-US" smtClean="0"/>
              <a:t>2023. 1. 11.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DE6CEA-26FE-034F-A477-D730467E287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46353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359798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746139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45546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4798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23386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26356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132409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695281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7133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94404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89193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77109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3058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61017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2193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5520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63977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88158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AEF43-39C6-C3F5-5C48-1BBDF46D3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81D338-1B6B-87C8-E46B-1C1D923797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5D670A-4466-2CBA-BBD1-983E8C37B0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7E8D8F-876F-861D-DBE2-BE4DA7F14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7DC3A1-F343-3352-371D-831F4DC79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4557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5AA721-31A9-2B67-4910-D2086D29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0C1A1B-DCAB-03AF-309B-92606111D0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3E663C-2812-1728-C722-80172FB6F9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2FA696-8418-9656-C609-0B09070C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60F911-C0EB-BC44-EA4B-5A1C27FCA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616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6778842-0EB9-B514-6901-7169D66509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FCF8DA-51D6-3B88-F5E4-E2C3979A9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BA24BC-D645-A181-911D-462A8F72EE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46832D-32AC-30EB-320B-35F291AA8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4389F7-E1AD-358F-267C-F364B4DEA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6812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3527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EED5BC-0BD8-7892-CFAB-A1FEA1C17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634FF9-3EE7-CA9F-DFBD-B7B435DF1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FFF546-0E25-CA01-16CD-087DB6CBDF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EFD939-881A-E5BD-0D28-3E86F060A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A4C3C2-A066-8A1A-A0A1-4F623E399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42625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88538-CEF7-8ACA-2DC5-F9B65A9BD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976740-43A9-A5A5-25DF-58C57682CC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A687F2-8339-420E-867A-7372E8AB4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2803E9-688E-DD1B-8AD3-320591CC5E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169CD1-8F9B-1021-010D-67FC24C33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8F2E96-0684-DB4B-34D9-8596C98F2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9951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44C263-198D-2D76-CC2A-9A8FD1661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6A73AC-08FD-8C92-A179-DAAC0A0D5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29DCEB-AA1B-B297-E9CA-20A218B4D3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0A5C60-12AB-84A1-46EA-87555EDAD1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B843FA8-6A85-66A3-E5C9-8433CE5BA7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E02BC55-BEE2-FA47-A780-013BF781FD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2023. 1. 11.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2094BF-536B-FB2A-7F15-70465137E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F738128-93C5-9FC4-2C10-D47513807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85928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87F96A-F500-E2D0-AA44-125DC4189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4A3E9C4-A5A6-FD16-5AF5-ECB233CBC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2023. 1. 11.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0A54B2F-F50C-09E5-9496-4F3F5C972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414C16-D92F-B08E-AB11-284BC311C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940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5A4245-DB70-EDEA-267D-EB1A0094A2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2023. 1. 11.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1434D4F-B43E-19EA-597E-DB7C4CF50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713F1D-34E0-BCD4-1F3A-976F315F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7322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F38DA2-DB25-94F3-3652-8C3B41F05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7427BB-AF3D-3108-2513-F98E6BD0E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996DF7-7E30-574B-F948-E62632573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1AFA42-1BE5-7F2F-3FD4-0B6784C1DF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BB2052-2586-FB21-8F2A-62F22A507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7231E7-7B10-2DA6-6084-AFC1EEF43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5170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7637D-DBD1-4D16-F6A1-7F12475DD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F27F78-B51D-C991-8BAE-974B5FDE5B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7ABDBE-8D11-E12F-1D26-570D63847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7D2B0B-44EB-CC4B-6496-94202EA982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9D80F3-2C80-98DE-DAD4-9639379CD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6E5F43-AEAB-48A5-4B07-F57D2718B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4687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85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FA5F824-5B54-8BCD-6E9E-4D4D52806A4D}"/>
              </a:ext>
            </a:extLst>
          </p:cNvPr>
          <p:cNvSpPr/>
          <p:nvPr userDrawn="1"/>
        </p:nvSpPr>
        <p:spPr>
          <a:xfrm>
            <a:off x="192881" y="178593"/>
            <a:ext cx="11806238" cy="6500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3719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5.xml"/><Relationship Id="rId7" Type="http://schemas.openxmlformats.org/officeDocument/2006/relationships/image" Target="../media/image14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tags" Target="../tags/tag10.xml"/><Relationship Id="rId16" Type="http://schemas.openxmlformats.org/officeDocument/2006/relationships/image" Target="../media/image28.png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23.png"/><Relationship Id="rId5" Type="http://schemas.openxmlformats.org/officeDocument/2006/relationships/tags" Target="../tags/tag13.xml"/><Relationship Id="rId15" Type="http://schemas.openxmlformats.org/officeDocument/2006/relationships/image" Target="../media/image27.png"/><Relationship Id="rId10" Type="http://schemas.openxmlformats.org/officeDocument/2006/relationships/notesSlide" Target="../notesSlides/notesSlide15.xml"/><Relationship Id="rId4" Type="http://schemas.openxmlformats.org/officeDocument/2006/relationships/tags" Target="../tags/tag12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575598" y="4076127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UPDATA AI Study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2A680A4B-A0F8-1ED1-2E91-EF5BE2CEE531}"/>
              </a:ext>
            </a:extLst>
          </p:cNvPr>
          <p:cNvSpPr txBox="1">
            <a:spLocks/>
          </p:cNvSpPr>
          <p:nvPr/>
        </p:nvSpPr>
        <p:spPr>
          <a:xfrm>
            <a:off x="575598" y="3457002"/>
            <a:ext cx="4296439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2022 Winter</a:t>
            </a:r>
            <a:endParaRPr kumimoji="1" lang="ko-Kore-KR" altLang="en-US" sz="3200" dirty="0">
              <a:solidFill>
                <a:schemeClr val="bg1">
                  <a:lumMod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1D57DC-BD09-77E3-1334-6E26A0B8C396}"/>
              </a:ext>
            </a:extLst>
          </p:cNvPr>
          <p:cNvSpPr txBox="1">
            <a:spLocks/>
          </p:cNvSpPr>
          <p:nvPr/>
        </p:nvSpPr>
        <p:spPr>
          <a:xfrm>
            <a:off x="651798" y="4851972"/>
            <a:ext cx="8693908" cy="50539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Chap 3. I</a:t>
            </a:r>
            <a:r>
              <a:rPr kumimoji="1" lang="en-US" altLang="ko-Kore-KR" sz="2400" dirty="0" err="1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mformed</a:t>
            </a:r>
            <a:r>
              <a:rPr kumimoji="1" lang="en-US" altLang="ko-Kore-KR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search</a:t>
            </a:r>
            <a:endParaRPr kumimoji="1" lang="ko-Kore-KR" altLang="en-US" sz="2400" dirty="0">
              <a:solidFill>
                <a:schemeClr val="bg1">
                  <a:lumMod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8165F43-6124-5961-376B-B9F4506A1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022" y="1982309"/>
            <a:ext cx="6054180" cy="2869663"/>
          </a:xfrm>
          <a:prstGeom prst="rect">
            <a:avLst/>
          </a:prstGeom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6DAF9F8E-9D87-BDB3-C7AD-B743C23020AC}"/>
              </a:ext>
            </a:extLst>
          </p:cNvPr>
          <p:cNvSpPr/>
          <p:nvPr/>
        </p:nvSpPr>
        <p:spPr>
          <a:xfrm>
            <a:off x="9053198" y="6330700"/>
            <a:ext cx="2934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Image from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</p:spTree>
    <p:extLst>
      <p:ext uri="{BB962C8B-B14F-4D97-AF65-F5344CB8AC3E}">
        <p14:creationId xmlns:p14="http://schemas.microsoft.com/office/powerpoint/2010/main" val="4255678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Admissible Heuristic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7C5655D6-1E99-FA84-FBC5-E06BC4810338}"/>
              </a:ext>
            </a:extLst>
          </p:cNvPr>
          <p:cNvSpPr txBox="1">
            <a:spLocks noChangeArrowheads="1"/>
          </p:cNvSpPr>
          <p:nvPr/>
        </p:nvSpPr>
        <p:spPr>
          <a:xfrm>
            <a:off x="471948" y="1651333"/>
            <a:ext cx="10849767" cy="435451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 heuristic </a:t>
            </a:r>
            <a:r>
              <a:rPr lang="en-US" sz="2400" i="1" dirty="0">
                <a:solidFill>
                  <a:srgbClr val="C00000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  <a:cs typeface="Times New Roman" pitchFamily="18" charset="0"/>
              </a:rPr>
              <a:t>h</a:t>
            </a:r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is </a:t>
            </a:r>
            <a:r>
              <a:rPr lang="en-US" sz="2400" i="1" dirty="0">
                <a:solidFill>
                  <a:srgbClr val="C00000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admissible</a:t>
            </a:r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(optimistic) if:</a:t>
            </a:r>
          </a:p>
          <a:p>
            <a:pPr marL="457200" lvl="1" indent="0">
              <a:buNone/>
            </a:pPr>
            <a:endParaRPr 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	where               is the true cost to a nearest goal.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FF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     h</a:t>
            </a:r>
            <a:r>
              <a:rPr lang="en-KR" sz="2400" dirty="0">
                <a:solidFill>
                  <a:srgbClr val="FF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=0 &lt;= h* trival admissible heurstic. Also h=0 at goal State statisfies.</a:t>
            </a:r>
            <a:endParaRPr lang="en-US" sz="2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buFont typeface="Wingdings" pitchFamily="2" charset="2"/>
              <a:buNone/>
            </a:pPr>
            <a:endParaRPr lang="en-US" sz="2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Examples:</a:t>
            </a:r>
          </a:p>
          <a:p>
            <a:endParaRPr lang="en-US" sz="2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endParaRPr lang="en-US" sz="2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Coming up with admissible heuristics is most of what’s involved in using A* in practice.</a:t>
            </a:r>
          </a:p>
        </p:txBody>
      </p:sp>
      <p:grpSp>
        <p:nvGrpSpPr>
          <p:cNvPr id="8" name="Group 22">
            <a:extLst>
              <a:ext uri="{FF2B5EF4-FFF2-40B4-BE49-F238E27FC236}">
                <a16:creationId xmlns:a16="http://schemas.microsoft.com/office/drawing/2014/main" id="{C4A5A0D1-05EB-D6D0-56E4-D2C9F2EACF4C}"/>
              </a:ext>
            </a:extLst>
          </p:cNvPr>
          <p:cNvGrpSpPr>
            <a:grpSpLocks/>
          </p:cNvGrpSpPr>
          <p:nvPr/>
        </p:nvGrpSpPr>
        <p:grpSpPr bwMode="auto">
          <a:xfrm>
            <a:off x="5745956" y="3943354"/>
            <a:ext cx="1981313" cy="449492"/>
            <a:chOff x="2098675" y="4903173"/>
            <a:chExt cx="1406525" cy="319544"/>
          </a:xfrm>
        </p:grpSpPr>
        <p:cxnSp>
          <p:nvCxnSpPr>
            <p:cNvPr id="9" name="Straight Connector 5">
              <a:extLst>
                <a:ext uri="{FF2B5EF4-FFF2-40B4-BE49-F238E27FC236}">
                  <a16:creationId xmlns:a16="http://schemas.microsoft.com/office/drawing/2014/main" id="{E5B55612-FF8F-9B3E-FAD4-DE5CFD51FEC0}"/>
                </a:ext>
              </a:extLst>
            </p:cNvPr>
            <p:cNvCxnSpPr/>
            <p:nvPr/>
          </p:nvCxnSpPr>
          <p:spPr>
            <a:xfrm flipV="1">
              <a:off x="2727325" y="5028769"/>
              <a:ext cx="495300" cy="0"/>
            </a:xfrm>
            <a:prstGeom prst="line">
              <a:avLst/>
            </a:prstGeom>
            <a:ln w="762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">
              <a:extLst>
                <a:ext uri="{FF2B5EF4-FFF2-40B4-BE49-F238E27FC236}">
                  <a16:creationId xmlns:a16="http://schemas.microsoft.com/office/drawing/2014/main" id="{FD106191-0378-4922-0A45-9530CC34E280}"/>
                </a:ext>
              </a:extLst>
            </p:cNvPr>
            <p:cNvCxnSpPr/>
            <p:nvPr/>
          </p:nvCxnSpPr>
          <p:spPr>
            <a:xfrm flipV="1">
              <a:off x="2655888" y="5125744"/>
              <a:ext cx="636587" cy="0"/>
            </a:xfrm>
            <a:prstGeom prst="line">
              <a:avLst/>
            </a:prstGeom>
            <a:ln w="762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7">
              <a:extLst>
                <a:ext uri="{FF2B5EF4-FFF2-40B4-BE49-F238E27FC236}">
                  <a16:creationId xmlns:a16="http://schemas.microsoft.com/office/drawing/2014/main" id="{6BB5437C-2D90-C866-BC61-12DA31EBE6E3}"/>
                </a:ext>
              </a:extLst>
            </p:cNvPr>
            <p:cNvCxnSpPr/>
            <p:nvPr/>
          </p:nvCxnSpPr>
          <p:spPr>
            <a:xfrm flipV="1">
              <a:off x="2479675" y="4930204"/>
              <a:ext cx="1025525" cy="1590"/>
            </a:xfrm>
            <a:prstGeom prst="line">
              <a:avLst/>
            </a:prstGeom>
            <a:ln w="762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8">
              <a:extLst>
                <a:ext uri="{FF2B5EF4-FFF2-40B4-BE49-F238E27FC236}">
                  <a16:creationId xmlns:a16="http://schemas.microsoft.com/office/drawing/2014/main" id="{E09B3570-6DE7-828B-2BD9-2FB7050DEEA9}"/>
                </a:ext>
              </a:extLst>
            </p:cNvPr>
            <p:cNvCxnSpPr/>
            <p:nvPr/>
          </p:nvCxnSpPr>
          <p:spPr>
            <a:xfrm flipV="1">
              <a:off x="2586038" y="5221128"/>
              <a:ext cx="812800" cy="1589"/>
            </a:xfrm>
            <a:prstGeom prst="line">
              <a:avLst/>
            </a:prstGeom>
            <a:ln w="762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50">
              <a:extLst>
                <a:ext uri="{FF2B5EF4-FFF2-40B4-BE49-F238E27FC236}">
                  <a16:creationId xmlns:a16="http://schemas.microsoft.com/office/drawing/2014/main" id="{4DD1C544-D420-FA86-A418-4388F834FF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8675" y="4903173"/>
              <a:ext cx="304800" cy="295378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1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</a:p>
          </p:txBody>
        </p:sp>
      </p:grpSp>
      <p:grpSp>
        <p:nvGrpSpPr>
          <p:cNvPr id="14" name="Group 21">
            <a:extLst>
              <a:ext uri="{FF2B5EF4-FFF2-40B4-BE49-F238E27FC236}">
                <a16:creationId xmlns:a16="http://schemas.microsoft.com/office/drawing/2014/main" id="{97857015-D577-16B8-305A-9988B8E3689D}"/>
              </a:ext>
            </a:extLst>
          </p:cNvPr>
          <p:cNvGrpSpPr>
            <a:grpSpLocks/>
          </p:cNvGrpSpPr>
          <p:nvPr/>
        </p:nvGrpSpPr>
        <p:grpSpPr bwMode="auto">
          <a:xfrm>
            <a:off x="2486026" y="3829051"/>
            <a:ext cx="1997869" cy="897731"/>
            <a:chOff x="4724400" y="4114800"/>
            <a:chExt cx="2663541" cy="1197700"/>
          </a:xfrm>
        </p:grpSpPr>
        <p:pic>
          <p:nvPicPr>
            <p:cNvPr id="15" name="Picture 2" descr="Z:\Shared with PC\smallMaze.png">
              <a:extLst>
                <a:ext uri="{FF2B5EF4-FFF2-40B4-BE49-F238E27FC236}">
                  <a16:creationId xmlns:a16="http://schemas.microsoft.com/office/drawing/2014/main" id="{4F187B2A-FBCD-26D5-14D5-C94B29B301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24400" y="41148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6" name="Straight Arrow Connector 13">
              <a:extLst>
                <a:ext uri="{FF2B5EF4-FFF2-40B4-BE49-F238E27FC236}">
                  <a16:creationId xmlns:a16="http://schemas.microsoft.com/office/drawing/2014/main" id="{485D9336-ADB1-C777-3598-0D37BABF556E}"/>
                </a:ext>
              </a:extLst>
            </p:cNvPr>
            <p:cNvCxnSpPr/>
            <p:nvPr/>
          </p:nvCxnSpPr>
          <p:spPr bwMode="auto">
            <a:xfrm rot="10800000" flipV="1">
              <a:off x="4952976" y="4553215"/>
              <a:ext cx="1125418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5E09DA05-BB27-A0D0-D8DC-713DD60611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5401" y="4648200"/>
              <a:ext cx="609503" cy="5543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1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4EDA1D7-ABD7-86B9-9AC4-01296137B53E}"/>
                </a:ext>
              </a:extLst>
            </p:cNvPr>
            <p:cNvCxnSpPr/>
            <p:nvPr/>
          </p:nvCxnSpPr>
          <p:spPr bwMode="auto">
            <a:xfrm rot="5400000">
              <a:off x="4648785" y="4876468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Picture 19" descr="txp_fig">
            <a:extLst>
              <a:ext uri="{FF2B5EF4-FFF2-40B4-BE49-F238E27FC236}">
                <a16:creationId xmlns:a16="http://schemas.microsoft.com/office/drawing/2014/main" id="{242B2439-9E3D-EC69-92B3-B88599AD41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6631509" y="1656669"/>
            <a:ext cx="2348089" cy="302478"/>
          </a:xfrm>
          <a:prstGeom prst="rect">
            <a:avLst/>
          </a:prstGeom>
          <a:noFill/>
          <a:ln/>
          <a:effectLst/>
        </p:spPr>
      </p:pic>
      <p:pic>
        <p:nvPicPr>
          <p:cNvPr id="20" name="Picture 8" descr="txp_fig">
            <a:extLst>
              <a:ext uri="{FF2B5EF4-FFF2-40B4-BE49-F238E27FC236}">
                <a16:creationId xmlns:a16="http://schemas.microsoft.com/office/drawing/2014/main" id="{0CDFAA87-B268-78CA-0B4C-FC46ABD024AC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31121" y="2564919"/>
            <a:ext cx="734616" cy="302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1579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Optimality of A* Tree Search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sp>
        <p:nvSpPr>
          <p:cNvPr id="5" name="Content Placeholder 19">
            <a:extLst>
              <a:ext uri="{FF2B5EF4-FFF2-40B4-BE49-F238E27FC236}">
                <a16:creationId xmlns:a16="http://schemas.microsoft.com/office/drawing/2014/main" id="{404D55A0-25B1-5B4E-6FDD-E275CA04E041}"/>
              </a:ext>
            </a:extLst>
          </p:cNvPr>
          <p:cNvSpPr txBox="1">
            <a:spLocks/>
          </p:cNvSpPr>
          <p:nvPr/>
        </p:nvSpPr>
        <p:spPr>
          <a:xfrm>
            <a:off x="900431" y="1731764"/>
            <a:ext cx="4847033" cy="33944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Assume:</a:t>
            </a:r>
          </a:p>
          <a:p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A is an optimal goal node</a:t>
            </a:r>
          </a:p>
          <a:p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B is a suboptimal goal node</a:t>
            </a:r>
          </a:p>
          <a:p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h is admissible</a:t>
            </a:r>
          </a:p>
          <a:p>
            <a:pPr>
              <a:lnSpc>
                <a:spcPct val="150000"/>
              </a:lnSpc>
            </a:pPr>
            <a:endParaRPr lang="en-US" sz="1050" dirty="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Claim:</a:t>
            </a:r>
          </a:p>
          <a:p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A will exit the fringe before B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61B5273-8134-0323-0A8E-0507BB612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012" y="1731764"/>
            <a:ext cx="3931987" cy="349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160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Optimality of A* Tree Search: Blocking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71" name="Picture 21" descr="txp_fig">
            <a:extLst>
              <a:ext uri="{FF2B5EF4-FFF2-40B4-BE49-F238E27FC236}">
                <a16:creationId xmlns:a16="http://schemas.microsoft.com/office/drawing/2014/main" id="{9AAA41BE-934E-0A47-B84B-D34E9F6A4EE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00454" y="4434785"/>
            <a:ext cx="2259806" cy="239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791F5B1B-EA60-03CD-0F8A-A048A66A8EB0}"/>
              </a:ext>
            </a:extLst>
          </p:cNvPr>
          <p:cNvSpPr txBox="1"/>
          <p:nvPr/>
        </p:nvSpPr>
        <p:spPr>
          <a:xfrm>
            <a:off x="8623516" y="4338140"/>
            <a:ext cx="308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Definition of f-cost</a:t>
            </a:r>
          </a:p>
        </p:txBody>
      </p:sp>
      <p:pic>
        <p:nvPicPr>
          <p:cNvPr id="73" name="Picture 24" descr="txp_fig">
            <a:extLst>
              <a:ext uri="{FF2B5EF4-FFF2-40B4-BE49-F238E27FC236}">
                <a16:creationId xmlns:a16="http://schemas.microsoft.com/office/drawing/2014/main" id="{2316B74A-2867-CD3A-6DCE-CF79AE9AEE4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6200452" y="4788399"/>
            <a:ext cx="1398670" cy="238850"/>
          </a:xfrm>
          <a:prstGeom prst="rect">
            <a:avLst/>
          </a:prstGeom>
          <a:noFill/>
          <a:ln/>
          <a:effectLst/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47380FC3-0B9C-02D8-EBF4-C07E6D66046D}"/>
              </a:ext>
            </a:extLst>
          </p:cNvPr>
          <p:cNvSpPr txBox="1"/>
          <p:nvPr/>
        </p:nvSpPr>
        <p:spPr>
          <a:xfrm>
            <a:off x="8623516" y="4684389"/>
            <a:ext cx="308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Admissibility of h</a:t>
            </a:r>
          </a:p>
        </p:txBody>
      </p:sp>
      <p:pic>
        <p:nvPicPr>
          <p:cNvPr id="75" name="Picture 28" descr="txp_fig">
            <a:extLst>
              <a:ext uri="{FF2B5EF4-FFF2-40B4-BE49-F238E27FC236}">
                <a16:creationId xmlns:a16="http://schemas.microsoft.com/office/drawing/2014/main" id="{65D8E305-328A-8731-3F3C-EB2B9BC0DFC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6212527" y="5157732"/>
            <a:ext cx="1458438" cy="238889"/>
          </a:xfrm>
          <a:prstGeom prst="rect">
            <a:avLst/>
          </a:prstGeom>
          <a:noFill/>
          <a:ln/>
          <a:effectLst/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36A4345C-26C9-51B4-01BF-BF8EB32C377B}"/>
              </a:ext>
            </a:extLst>
          </p:cNvPr>
          <p:cNvSpPr txBox="1"/>
          <p:nvPr/>
        </p:nvSpPr>
        <p:spPr>
          <a:xfrm>
            <a:off x="8623516" y="5027289"/>
            <a:ext cx="308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h = 0 at a goal</a:t>
            </a: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47EFC88A-37E9-4904-ED62-FA12280ED334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68504" y="1721175"/>
            <a:ext cx="3236672" cy="2555267"/>
          </a:xfrm>
          <a:prstGeom prst="rect">
            <a:avLst/>
          </a:prstGeom>
        </p:spPr>
      </p:pic>
      <p:sp>
        <p:nvSpPr>
          <p:cNvPr id="79" name="Rectangle 3">
            <a:extLst>
              <a:ext uri="{FF2B5EF4-FFF2-40B4-BE49-F238E27FC236}">
                <a16:creationId xmlns:a16="http://schemas.microsoft.com/office/drawing/2014/main" id="{2EA983B8-362A-0C29-A30D-409C7B7BE9E1}"/>
              </a:ext>
            </a:extLst>
          </p:cNvPr>
          <p:cNvSpPr txBox="1">
            <a:spLocks noChangeArrowheads="1"/>
          </p:cNvSpPr>
          <p:nvPr/>
        </p:nvSpPr>
        <p:spPr>
          <a:xfrm>
            <a:off x="693229" y="1396386"/>
            <a:ext cx="4830269" cy="46073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Proof:</a:t>
            </a:r>
          </a:p>
          <a:p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Imagine B is on the fringe</a:t>
            </a:r>
          </a:p>
          <a:p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Some ancestor n of A is on the fringe, too (maybe A!)</a:t>
            </a:r>
          </a:p>
          <a:p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Claim: n will be expanded before B</a:t>
            </a:r>
          </a:p>
          <a:p>
            <a:pPr marL="685782" lvl="1" indent="-342900">
              <a:buFont typeface="+mj-lt"/>
              <a:buAutoNum type="arabicPeriod"/>
            </a:pPr>
            <a:r>
              <a:rPr lang="en-US" sz="1800" b="1" dirty="0">
                <a:latin typeface="NanumSquareOTF_ac Bold" panose="020B0600000101010101" pitchFamily="34" charset="-127"/>
                <a:ea typeface="NanumSquareOTF_ac Bold" panose="020B0600000101010101" pitchFamily="34" charset="-127"/>
                <a:cs typeface="Calibri"/>
              </a:rPr>
              <a:t>f(n) is less or equal to f(A)</a:t>
            </a:r>
          </a:p>
          <a:p>
            <a:pPr marL="685782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f(A) is less than f(B)</a:t>
            </a:r>
          </a:p>
          <a:p>
            <a:pPr marL="685782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 n expands before B</a:t>
            </a:r>
          </a:p>
          <a:p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All ancestors of A expand before B</a:t>
            </a:r>
          </a:p>
          <a:p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A expands before B</a:t>
            </a:r>
          </a:p>
          <a:p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A* search is optimal</a:t>
            </a:r>
          </a:p>
        </p:txBody>
      </p:sp>
    </p:spTree>
    <p:extLst>
      <p:ext uri="{BB962C8B-B14F-4D97-AF65-F5344CB8AC3E}">
        <p14:creationId xmlns:p14="http://schemas.microsoft.com/office/powerpoint/2010/main" val="310034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4" grpId="0"/>
      <p:bldP spid="7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Optimality of A* Tree Search: Blocking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sp>
        <p:nvSpPr>
          <p:cNvPr id="79" name="Rectangle 3">
            <a:extLst>
              <a:ext uri="{FF2B5EF4-FFF2-40B4-BE49-F238E27FC236}">
                <a16:creationId xmlns:a16="http://schemas.microsoft.com/office/drawing/2014/main" id="{2EA983B8-362A-0C29-A30D-409C7B7BE9E1}"/>
              </a:ext>
            </a:extLst>
          </p:cNvPr>
          <p:cNvSpPr txBox="1">
            <a:spLocks noChangeArrowheads="1"/>
          </p:cNvSpPr>
          <p:nvPr/>
        </p:nvSpPr>
        <p:spPr>
          <a:xfrm>
            <a:off x="693229" y="1396386"/>
            <a:ext cx="4830269" cy="46073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Proof:</a:t>
            </a:r>
          </a:p>
          <a:p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Imagine B is on the fringe</a:t>
            </a:r>
          </a:p>
          <a:p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Some ancestor n of A is on the fringe, too (maybe A!)</a:t>
            </a:r>
          </a:p>
          <a:p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Claim: n will be expanded before B</a:t>
            </a:r>
          </a:p>
          <a:p>
            <a:pPr marL="685782" lvl="1" indent="-342900">
              <a:buFont typeface="+mj-lt"/>
              <a:buAutoNum type="arabicPeriod"/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f(n) is less or equal to f(A)</a:t>
            </a:r>
          </a:p>
          <a:p>
            <a:pPr marL="685782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b="1" dirty="0">
                <a:latin typeface="NanumSquareOTF_ac Bold" panose="020B0600000101010101" pitchFamily="34" charset="-127"/>
                <a:ea typeface="NanumSquareOTF_ac Bold" panose="020B0600000101010101" pitchFamily="34" charset="-127"/>
                <a:cs typeface="Calibri"/>
              </a:rPr>
              <a:t>f(A) is less than f(B)</a:t>
            </a:r>
          </a:p>
          <a:p>
            <a:pPr marL="685782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 n expands before B</a:t>
            </a:r>
          </a:p>
          <a:p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All ancestors of A expand before B</a:t>
            </a:r>
          </a:p>
          <a:p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A expands before B</a:t>
            </a:r>
          </a:p>
          <a:p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A* search is optimal</a:t>
            </a:r>
          </a:p>
        </p:txBody>
      </p:sp>
      <p:pic>
        <p:nvPicPr>
          <p:cNvPr id="81" name="Picture 26" descr="txp_fig">
            <a:extLst>
              <a:ext uri="{FF2B5EF4-FFF2-40B4-BE49-F238E27FC236}">
                <a16:creationId xmlns:a16="http://schemas.microsoft.com/office/drawing/2014/main" id="{DB38604A-7CD2-F257-6CE5-5CE07EA4E52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6679572" y="4840352"/>
            <a:ext cx="1447642" cy="239001"/>
          </a:xfrm>
          <a:prstGeom prst="rect">
            <a:avLst/>
          </a:prstGeom>
          <a:noFill/>
          <a:ln/>
          <a:effectLst/>
        </p:spPr>
      </p:pic>
      <p:pic>
        <p:nvPicPr>
          <p:cNvPr id="82" name="Picture 23" descr="txp_fig">
            <a:extLst>
              <a:ext uri="{FF2B5EF4-FFF2-40B4-BE49-F238E27FC236}">
                <a16:creationId xmlns:a16="http://schemas.microsoft.com/office/drawing/2014/main" id="{9E696A83-6505-81BB-D601-37EA4DEB4C3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6668504" y="4485544"/>
            <a:ext cx="1435601" cy="239028"/>
          </a:xfrm>
          <a:prstGeom prst="rect">
            <a:avLst/>
          </a:prstGeom>
          <a:noFill/>
          <a:ln/>
          <a:effectLst/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8529D457-1D21-553A-C878-3DEB06B4EC9F}"/>
              </a:ext>
            </a:extLst>
          </p:cNvPr>
          <p:cNvSpPr txBox="1"/>
          <p:nvPr/>
        </p:nvSpPr>
        <p:spPr>
          <a:xfrm>
            <a:off x="8767705" y="4413343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B is suboptimal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3AD6E0-938A-493F-466F-0EA042BD7712}"/>
              </a:ext>
            </a:extLst>
          </p:cNvPr>
          <p:cNvSpPr txBox="1"/>
          <p:nvPr/>
        </p:nvSpPr>
        <p:spPr>
          <a:xfrm>
            <a:off x="8767705" y="4756243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h = 0 at a goal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5E4624-6A67-5CD5-EC88-022677E939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8237" y="1633131"/>
            <a:ext cx="35179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08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Optimality of A* Tree Search: Blocking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sp>
        <p:nvSpPr>
          <p:cNvPr id="79" name="Rectangle 3">
            <a:extLst>
              <a:ext uri="{FF2B5EF4-FFF2-40B4-BE49-F238E27FC236}">
                <a16:creationId xmlns:a16="http://schemas.microsoft.com/office/drawing/2014/main" id="{2EA983B8-362A-0C29-A30D-409C7B7BE9E1}"/>
              </a:ext>
            </a:extLst>
          </p:cNvPr>
          <p:cNvSpPr txBox="1">
            <a:spLocks noChangeArrowheads="1"/>
          </p:cNvSpPr>
          <p:nvPr/>
        </p:nvSpPr>
        <p:spPr>
          <a:xfrm>
            <a:off x="693229" y="1396386"/>
            <a:ext cx="4830269" cy="46073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Proof:</a:t>
            </a:r>
          </a:p>
          <a:p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Imagine B is on the fringe</a:t>
            </a:r>
          </a:p>
          <a:p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Some ancestor n of A is on the fringe, too (maybe A!)</a:t>
            </a:r>
          </a:p>
          <a:p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Claim: n will be expanded before B</a:t>
            </a:r>
          </a:p>
          <a:p>
            <a:pPr marL="685782" lvl="1" indent="-342900">
              <a:buFont typeface="+mj-lt"/>
              <a:buAutoNum type="arabicPeriod"/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f(n) is less or equal to f(A)</a:t>
            </a:r>
          </a:p>
          <a:p>
            <a:pPr marL="685782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f(A) is less than f(B)</a:t>
            </a:r>
          </a:p>
          <a:p>
            <a:pPr marL="685782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b="1" dirty="0">
                <a:latin typeface="NanumSquareOTF_ac Bold" panose="020B0600000101010101" pitchFamily="34" charset="-127"/>
                <a:ea typeface="NanumSquareOTF_ac Bold" panose="020B0600000101010101" pitchFamily="34" charset="-127"/>
                <a:cs typeface="Calibri"/>
              </a:rPr>
              <a:t> n expands before B</a:t>
            </a:r>
          </a:p>
          <a:p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All ancestors of A expand before B</a:t>
            </a:r>
          </a:p>
          <a:p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A expands before B</a:t>
            </a:r>
          </a:p>
          <a:p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A* search is optimal</a:t>
            </a:r>
          </a:p>
        </p:txBody>
      </p:sp>
      <p:pic>
        <p:nvPicPr>
          <p:cNvPr id="87" name="Picture 18" descr="txp_fig">
            <a:extLst>
              <a:ext uri="{FF2B5EF4-FFF2-40B4-BE49-F238E27FC236}">
                <a16:creationId xmlns:a16="http://schemas.microsoft.com/office/drawing/2014/main" id="{0E053BAE-D6F7-2E79-9FD7-F021F310A66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7279979" y="4675328"/>
            <a:ext cx="2333051" cy="239048"/>
          </a:xfrm>
          <a:prstGeom prst="rect">
            <a:avLst/>
          </a:prstGeom>
          <a:noFill/>
          <a:ln/>
          <a:effectLst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268562-18C8-C3F3-6C51-B5C3A1C5B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8504" y="1794711"/>
            <a:ext cx="3556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34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UCS vs A* Contour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718361B0-853E-A56B-F66C-7D888AE97C4F}"/>
              </a:ext>
            </a:extLst>
          </p:cNvPr>
          <p:cNvSpPr txBox="1">
            <a:spLocks noChangeArrowheads="1"/>
          </p:cNvSpPr>
          <p:nvPr/>
        </p:nvSpPr>
        <p:spPr>
          <a:xfrm>
            <a:off x="575598" y="2009044"/>
            <a:ext cx="6876047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Uniform-cost expands equally in all “directions”</a:t>
            </a:r>
          </a:p>
          <a:p>
            <a:pPr lvl="1"/>
            <a:endParaRPr lang="en-US" sz="2000" dirty="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</a:endParaRPr>
          </a:p>
          <a:p>
            <a:pPr lvl="1"/>
            <a:endParaRPr lang="en-US" sz="2000" dirty="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</a:endParaRPr>
          </a:p>
          <a:p>
            <a:pPr lvl="1"/>
            <a:endParaRPr lang="en-US" sz="2000" dirty="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</a:endParaRPr>
          </a:p>
          <a:p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A* expands mainly toward the goal, but does hedge its bets to ensure optimality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43517C-52F2-09D7-8EBE-A9F26ADB7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002" y="1211653"/>
            <a:ext cx="28702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25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Dominance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E115E62A-F2AA-7FEC-4E2F-1270AA49C6CA}"/>
              </a:ext>
            </a:extLst>
          </p:cNvPr>
          <p:cNvSpPr txBox="1">
            <a:spLocks noChangeArrowheads="1"/>
          </p:cNvSpPr>
          <p:nvPr/>
        </p:nvSpPr>
        <p:spPr>
          <a:xfrm>
            <a:off x="632975" y="1581665"/>
            <a:ext cx="7340304" cy="50045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Dominance: h</a:t>
            </a:r>
            <a:r>
              <a:rPr lang="en-US" sz="2000" baseline="-25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</a:t>
            </a:r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Arial" charset="0"/>
              </a:rPr>
              <a:t>≥</a:t>
            </a:r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sz="20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h</a:t>
            </a:r>
            <a:r>
              <a:rPr lang="en-US" sz="2000" baseline="-250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c</a:t>
            </a:r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if</a:t>
            </a:r>
          </a:p>
          <a:p>
            <a:endParaRPr lang="en-US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endParaRPr lang="en-US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Heuristics form a semi-lattice:</a:t>
            </a:r>
          </a:p>
          <a:p>
            <a:pPr lvl="1"/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Max of admissible heuristics is admissible</a:t>
            </a:r>
          </a:p>
          <a:p>
            <a:pPr lvl="1"/>
            <a:endParaRPr lang="en-US" sz="18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lvl="1"/>
            <a:endParaRPr lang="en-US" sz="18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lvl="1"/>
            <a:endParaRPr lang="en-US" sz="18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Trivial heuristics</a:t>
            </a:r>
          </a:p>
          <a:p>
            <a:pPr lvl="1"/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Bottom of lattice is the zero heuristic (what does this give us?)</a:t>
            </a:r>
          </a:p>
          <a:p>
            <a:pPr lvl="1"/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Top of lattice is the exact heuristic</a:t>
            </a:r>
          </a:p>
        </p:txBody>
      </p:sp>
      <p:pic>
        <p:nvPicPr>
          <p:cNvPr id="6" name="Picture 7" descr="txp_fig">
            <a:extLst>
              <a:ext uri="{FF2B5EF4-FFF2-40B4-BE49-F238E27FC236}">
                <a16:creationId xmlns:a16="http://schemas.microsoft.com/office/drawing/2014/main" id="{11EB7878-4E03-7F02-470E-E08163D575DB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877167" y="4025859"/>
            <a:ext cx="3284935" cy="277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8" descr="txp_fig">
            <a:extLst>
              <a:ext uri="{FF2B5EF4-FFF2-40B4-BE49-F238E27FC236}">
                <a16:creationId xmlns:a16="http://schemas.microsoft.com/office/drawing/2014/main" id="{94F0AC0E-AF71-B85A-0C3D-38AAE6014EF1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950086" y="2376418"/>
            <a:ext cx="2324100" cy="264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17">
            <a:extLst>
              <a:ext uri="{FF2B5EF4-FFF2-40B4-BE49-F238E27FC236}">
                <a16:creationId xmlns:a16="http://schemas.microsoft.com/office/drawing/2014/main" id="{A2A1752F-2514-0E11-1BA7-BE3F56F81709}"/>
              </a:ext>
            </a:extLst>
          </p:cNvPr>
          <p:cNvGrpSpPr/>
          <p:nvPr/>
        </p:nvGrpSpPr>
        <p:grpSpPr>
          <a:xfrm>
            <a:off x="8726312" y="2046163"/>
            <a:ext cx="1600200" cy="3170447"/>
            <a:chOff x="9344024" y="1905002"/>
            <a:chExt cx="1781176" cy="3529011"/>
          </a:xfrm>
        </p:grpSpPr>
        <p:pic>
          <p:nvPicPr>
            <p:cNvPr id="10" name="Picture 9" descr="txp_fig">
              <a:extLst>
                <a:ext uri="{FF2B5EF4-FFF2-40B4-BE49-F238E27FC236}">
                  <a16:creationId xmlns:a16="http://schemas.microsoft.com/office/drawing/2014/main" id="{8526C10D-3B68-1B8B-FE2E-C05699EBBA76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25023" y="1905002"/>
              <a:ext cx="862013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1" descr="txp_fig">
              <a:extLst>
                <a:ext uri="{FF2B5EF4-FFF2-40B4-BE49-F238E27FC236}">
                  <a16:creationId xmlns:a16="http://schemas.microsoft.com/office/drawing/2014/main" id="{EB3E321E-6C94-93D4-90BE-89496DE2DEAF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9801223" y="5257800"/>
              <a:ext cx="720725" cy="176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13" descr="txp_fig">
              <a:extLst>
                <a:ext uri="{FF2B5EF4-FFF2-40B4-BE49-F238E27FC236}">
                  <a16:creationId xmlns:a16="http://schemas.microsoft.com/office/drawing/2014/main" id="{5299128A-4F92-83BA-C0E4-C5459852CF75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9344024" y="3505200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15" descr="txp_fig">
              <a:extLst>
                <a:ext uri="{FF2B5EF4-FFF2-40B4-BE49-F238E27FC236}">
                  <a16:creationId xmlns:a16="http://schemas.microsoft.com/office/drawing/2014/main" id="{D6C91611-94A5-3F51-A9BF-3A31FA993E8B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10791825" y="3505201"/>
              <a:ext cx="333375" cy="3508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9" descr="txp_fig">
              <a:extLst>
                <a:ext uri="{FF2B5EF4-FFF2-40B4-BE49-F238E27FC236}">
                  <a16:creationId xmlns:a16="http://schemas.microsoft.com/office/drawing/2014/main" id="{ED359486-309A-2E54-234D-057B40499A73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9344024" y="4349749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Line 23">
              <a:extLst>
                <a:ext uri="{FF2B5EF4-FFF2-40B4-BE49-F238E27FC236}">
                  <a16:creationId xmlns:a16="http://schemas.microsoft.com/office/drawing/2014/main" id="{D89F3873-0CF6-9136-A4AD-04F64F8181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572623" y="4800600"/>
              <a:ext cx="45720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68579" tIns="34289" rIns="68579" bIns="34289"/>
            <a:lstStyle/>
            <a:p>
              <a:endParaRPr lang="en-US" sz="1350"/>
            </a:p>
          </p:txBody>
        </p:sp>
        <p:sp>
          <p:nvSpPr>
            <p:cNvPr id="16" name="Line 24">
              <a:extLst>
                <a:ext uri="{FF2B5EF4-FFF2-40B4-BE49-F238E27FC236}">
                  <a16:creationId xmlns:a16="http://schemas.microsoft.com/office/drawing/2014/main" id="{B2CB74AF-04D2-4489-FD64-863878FD4C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334623" y="3962400"/>
              <a:ext cx="533400" cy="11430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68579" tIns="34289" rIns="68579" bIns="34289"/>
            <a:lstStyle/>
            <a:p>
              <a:endParaRPr lang="en-US" sz="1350"/>
            </a:p>
          </p:txBody>
        </p:sp>
        <p:sp>
          <p:nvSpPr>
            <p:cNvPr id="17" name="Line 25">
              <a:extLst>
                <a:ext uri="{FF2B5EF4-FFF2-40B4-BE49-F238E27FC236}">
                  <a16:creationId xmlns:a16="http://schemas.microsoft.com/office/drawing/2014/main" id="{0DEF9F13-A566-E87B-F6F4-2696CB5DBE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496423" y="3962400"/>
              <a:ext cx="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68579" tIns="34289" rIns="68579" bIns="34289"/>
            <a:lstStyle/>
            <a:p>
              <a:endParaRPr lang="en-US" sz="1350"/>
            </a:p>
          </p:txBody>
        </p:sp>
        <p:sp>
          <p:nvSpPr>
            <p:cNvPr id="18" name="Line 26">
              <a:extLst>
                <a:ext uri="{FF2B5EF4-FFF2-40B4-BE49-F238E27FC236}">
                  <a16:creationId xmlns:a16="http://schemas.microsoft.com/office/drawing/2014/main" id="{C47CBEEB-200E-31D7-0ABD-898267454D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496423" y="3124200"/>
              <a:ext cx="6858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68579" tIns="34289" rIns="68579" bIns="34289"/>
            <a:lstStyle/>
            <a:p>
              <a:endParaRPr lang="en-US" sz="1350"/>
            </a:p>
          </p:txBody>
        </p:sp>
        <p:sp>
          <p:nvSpPr>
            <p:cNvPr id="19" name="Line 27">
              <a:extLst>
                <a:ext uri="{FF2B5EF4-FFF2-40B4-BE49-F238E27FC236}">
                  <a16:creationId xmlns:a16="http://schemas.microsoft.com/office/drawing/2014/main" id="{144FCCC1-B015-E992-E7EB-812D859522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182223" y="3124200"/>
              <a:ext cx="7620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68579" tIns="34289" rIns="68579" bIns="34289"/>
            <a:lstStyle/>
            <a:p>
              <a:endParaRPr lang="en-US" sz="1350"/>
            </a:p>
          </p:txBody>
        </p:sp>
        <p:sp>
          <p:nvSpPr>
            <p:cNvPr id="20" name="Line 28">
              <a:extLst>
                <a:ext uri="{FF2B5EF4-FFF2-40B4-BE49-F238E27FC236}">
                  <a16:creationId xmlns:a16="http://schemas.microsoft.com/office/drawing/2014/main" id="{5243053E-7BBE-C510-7879-366AAF1646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182223" y="2286000"/>
              <a:ext cx="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68579" tIns="34289" rIns="68579" bIns="34289"/>
            <a:lstStyle/>
            <a:p>
              <a:endParaRPr lang="en-US" sz="1350"/>
            </a:p>
          </p:txBody>
        </p:sp>
        <p:pic>
          <p:nvPicPr>
            <p:cNvPr id="21" name="Picture 29" descr="txp_fig">
              <a:extLst>
                <a:ext uri="{FF2B5EF4-FFF2-40B4-BE49-F238E27FC236}">
                  <a16:creationId xmlns:a16="http://schemas.microsoft.com/office/drawing/2014/main" id="{073AEA08-1DCF-8490-E9E3-8EA8E9E47EBF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9420224" y="2732089"/>
              <a:ext cx="1560513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828315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A* graph search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sp>
        <p:nvSpPr>
          <p:cNvPr id="50" name="Oval 17">
            <a:extLst>
              <a:ext uri="{FF2B5EF4-FFF2-40B4-BE49-F238E27FC236}">
                <a16:creationId xmlns:a16="http://schemas.microsoft.com/office/drawing/2014/main" id="{EFF4E3FD-6284-D5B5-228A-4956C922B723}"/>
              </a:ext>
            </a:extLst>
          </p:cNvPr>
          <p:cNvSpPr/>
          <p:nvPr/>
        </p:nvSpPr>
        <p:spPr>
          <a:xfrm>
            <a:off x="2369693" y="2933100"/>
            <a:ext cx="571500" cy="5715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8579" tIns="34289" rIns="68579" bIns="34289"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51" name="Oval 18">
            <a:extLst>
              <a:ext uri="{FF2B5EF4-FFF2-40B4-BE49-F238E27FC236}">
                <a16:creationId xmlns:a16="http://schemas.microsoft.com/office/drawing/2014/main" id="{BBD8EAF4-DA62-E584-F7D1-99ED8DB4EDDD}"/>
              </a:ext>
            </a:extLst>
          </p:cNvPr>
          <p:cNvSpPr/>
          <p:nvPr/>
        </p:nvSpPr>
        <p:spPr>
          <a:xfrm>
            <a:off x="3684143" y="2418750"/>
            <a:ext cx="571500" cy="5715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8579" tIns="34289" rIns="68579" bIns="34289"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A</a:t>
            </a:r>
          </a:p>
        </p:txBody>
      </p:sp>
      <p:sp>
        <p:nvSpPr>
          <p:cNvPr id="52" name="Oval 19">
            <a:extLst>
              <a:ext uri="{FF2B5EF4-FFF2-40B4-BE49-F238E27FC236}">
                <a16:creationId xmlns:a16="http://schemas.microsoft.com/office/drawing/2014/main" id="{B3DFCB69-61F4-7414-7303-325DBD0EE1DB}"/>
              </a:ext>
            </a:extLst>
          </p:cNvPr>
          <p:cNvSpPr/>
          <p:nvPr/>
        </p:nvSpPr>
        <p:spPr>
          <a:xfrm>
            <a:off x="3226943" y="3961800"/>
            <a:ext cx="571500" cy="5715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8579" tIns="34289" rIns="68579" bIns="34289"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B</a:t>
            </a:r>
          </a:p>
        </p:txBody>
      </p:sp>
      <p:sp>
        <p:nvSpPr>
          <p:cNvPr id="53" name="Oval 20">
            <a:extLst>
              <a:ext uri="{FF2B5EF4-FFF2-40B4-BE49-F238E27FC236}">
                <a16:creationId xmlns:a16="http://schemas.microsoft.com/office/drawing/2014/main" id="{B2A9FEF7-AD33-EE3B-1E1F-02E12A7E5562}"/>
              </a:ext>
            </a:extLst>
          </p:cNvPr>
          <p:cNvSpPr/>
          <p:nvPr/>
        </p:nvSpPr>
        <p:spPr>
          <a:xfrm>
            <a:off x="4941443" y="2990250"/>
            <a:ext cx="571500" cy="5715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8579" tIns="34289" rIns="68579" bIns="34289"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C</a:t>
            </a:r>
          </a:p>
        </p:txBody>
      </p:sp>
      <p:sp>
        <p:nvSpPr>
          <p:cNvPr id="54" name="Oval 21">
            <a:extLst>
              <a:ext uri="{FF2B5EF4-FFF2-40B4-BE49-F238E27FC236}">
                <a16:creationId xmlns:a16="http://schemas.microsoft.com/office/drawing/2014/main" id="{115B0D53-7853-A1FC-CCF0-85AC7C37C5C1}"/>
              </a:ext>
            </a:extLst>
          </p:cNvPr>
          <p:cNvSpPr/>
          <p:nvPr/>
        </p:nvSpPr>
        <p:spPr>
          <a:xfrm>
            <a:off x="4941443" y="4647600"/>
            <a:ext cx="571500" cy="5715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8579" tIns="34289" rIns="68579" bIns="34289"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55" name="Straight Arrow Connector 23">
            <a:extLst>
              <a:ext uri="{FF2B5EF4-FFF2-40B4-BE49-F238E27FC236}">
                <a16:creationId xmlns:a16="http://schemas.microsoft.com/office/drawing/2014/main" id="{6CCB430D-B5EE-6637-36E2-A8B10D5A6B16}"/>
              </a:ext>
            </a:extLst>
          </p:cNvPr>
          <p:cNvCxnSpPr>
            <a:stCxn id="50" idx="7"/>
            <a:endCxn id="51" idx="2"/>
          </p:cNvCxnSpPr>
          <p:nvPr/>
        </p:nvCxnSpPr>
        <p:spPr>
          <a:xfrm flipV="1">
            <a:off x="2857499" y="2704500"/>
            <a:ext cx="826644" cy="31229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26">
            <a:extLst>
              <a:ext uri="{FF2B5EF4-FFF2-40B4-BE49-F238E27FC236}">
                <a16:creationId xmlns:a16="http://schemas.microsoft.com/office/drawing/2014/main" id="{2496EF12-A762-5172-4423-8B6BA1846267}"/>
              </a:ext>
            </a:extLst>
          </p:cNvPr>
          <p:cNvCxnSpPr>
            <a:stCxn id="50" idx="5"/>
            <a:endCxn id="52" idx="1"/>
          </p:cNvCxnSpPr>
          <p:nvPr/>
        </p:nvCxnSpPr>
        <p:spPr>
          <a:xfrm>
            <a:off x="2857499" y="3420906"/>
            <a:ext cx="453138" cy="624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Straight Arrow Connector 28">
            <a:extLst>
              <a:ext uri="{FF2B5EF4-FFF2-40B4-BE49-F238E27FC236}">
                <a16:creationId xmlns:a16="http://schemas.microsoft.com/office/drawing/2014/main" id="{913ED5ED-0821-CB68-D0EB-B50EB07D27D2}"/>
              </a:ext>
            </a:extLst>
          </p:cNvPr>
          <p:cNvCxnSpPr>
            <a:stCxn id="52" idx="7"/>
            <a:endCxn id="53" idx="3"/>
          </p:cNvCxnSpPr>
          <p:nvPr/>
        </p:nvCxnSpPr>
        <p:spPr>
          <a:xfrm flipV="1">
            <a:off x="3714749" y="3478056"/>
            <a:ext cx="1310388" cy="56743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30">
            <a:extLst>
              <a:ext uri="{FF2B5EF4-FFF2-40B4-BE49-F238E27FC236}">
                <a16:creationId xmlns:a16="http://schemas.microsoft.com/office/drawing/2014/main" id="{2B8BC53F-CA71-99A9-E66C-01076B9F6FF3}"/>
              </a:ext>
            </a:extLst>
          </p:cNvPr>
          <p:cNvCxnSpPr>
            <a:stCxn id="51" idx="6"/>
            <a:endCxn id="53" idx="1"/>
          </p:cNvCxnSpPr>
          <p:nvPr/>
        </p:nvCxnSpPr>
        <p:spPr>
          <a:xfrm>
            <a:off x="4255643" y="2704500"/>
            <a:ext cx="769494" cy="36944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32">
            <a:extLst>
              <a:ext uri="{FF2B5EF4-FFF2-40B4-BE49-F238E27FC236}">
                <a16:creationId xmlns:a16="http://schemas.microsoft.com/office/drawing/2014/main" id="{67A71337-BA46-E163-8378-E75F89148B2A}"/>
              </a:ext>
            </a:extLst>
          </p:cNvPr>
          <p:cNvCxnSpPr>
            <a:stCxn id="53" idx="4"/>
            <a:endCxn id="54" idx="0"/>
          </p:cNvCxnSpPr>
          <p:nvPr/>
        </p:nvCxnSpPr>
        <p:spPr>
          <a:xfrm>
            <a:off x="5227193" y="3561750"/>
            <a:ext cx="0" cy="108585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0" name="TextBox 34">
            <a:extLst>
              <a:ext uri="{FF2B5EF4-FFF2-40B4-BE49-F238E27FC236}">
                <a16:creationId xmlns:a16="http://schemas.microsoft.com/office/drawing/2014/main" id="{72B06A6F-BE84-9FAD-CF1B-634506E8C3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5993" y="2827553"/>
            <a:ext cx="226663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9" tIns="34289" rIns="68579" bIns="34289">
            <a:spAutoFit/>
          </a:bodyPr>
          <a:lstStyle/>
          <a:p>
            <a:r>
              <a:rPr lang="en-US" sz="1350" dirty="0">
                <a:latin typeface="Calibri"/>
                <a:cs typeface="Calibri"/>
              </a:rPr>
              <a:t>1</a:t>
            </a:r>
          </a:p>
        </p:txBody>
      </p:sp>
      <p:sp>
        <p:nvSpPr>
          <p:cNvPr id="61" name="TextBox 35">
            <a:extLst>
              <a:ext uri="{FF2B5EF4-FFF2-40B4-BE49-F238E27FC236}">
                <a16:creationId xmlns:a16="http://schemas.microsoft.com/office/drawing/2014/main" id="{8A41734C-8880-B2A0-64C3-C9B15376D0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4543" y="3504599"/>
            <a:ext cx="226663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9" tIns="34289" rIns="68579" bIns="34289">
            <a:spAutoFit/>
          </a:bodyPr>
          <a:lstStyle/>
          <a:p>
            <a:r>
              <a:rPr lang="en-US" sz="1350" dirty="0">
                <a:latin typeface="Calibri"/>
                <a:cs typeface="Calibri"/>
              </a:rPr>
              <a:t>1</a:t>
            </a:r>
          </a:p>
        </p:txBody>
      </p:sp>
      <p:sp>
        <p:nvSpPr>
          <p:cNvPr id="62" name="TextBox 36">
            <a:extLst>
              <a:ext uri="{FF2B5EF4-FFF2-40B4-BE49-F238E27FC236}">
                <a16:creationId xmlns:a16="http://schemas.microsoft.com/office/drawing/2014/main" id="{61E27F1E-8492-46B4-A183-F37963F564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1393" y="2933099"/>
            <a:ext cx="226663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9" tIns="34289" rIns="68579" bIns="34289">
            <a:spAutoFit/>
          </a:bodyPr>
          <a:lstStyle/>
          <a:p>
            <a:r>
              <a:rPr lang="en-US" sz="1350" dirty="0">
                <a:latin typeface="Calibri"/>
                <a:cs typeface="Calibri"/>
              </a:rPr>
              <a:t>1</a:t>
            </a:r>
          </a:p>
        </p:txBody>
      </p:sp>
      <p:sp>
        <p:nvSpPr>
          <p:cNvPr id="63" name="TextBox 37">
            <a:extLst>
              <a:ext uri="{FF2B5EF4-FFF2-40B4-BE49-F238E27FC236}">
                <a16:creationId xmlns:a16="http://schemas.microsoft.com/office/drawing/2014/main" id="{D24D0A79-FC59-EAF7-A4A0-BC84541D3E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2793" y="3786778"/>
            <a:ext cx="226663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9" tIns="34289" rIns="68579" bIns="34289">
            <a:spAutoFit/>
          </a:bodyPr>
          <a:lstStyle/>
          <a:p>
            <a:r>
              <a:rPr lang="en-US" sz="1350" dirty="0">
                <a:latin typeface="Calibri"/>
                <a:cs typeface="Calibri"/>
              </a:rPr>
              <a:t>2</a:t>
            </a:r>
          </a:p>
        </p:txBody>
      </p:sp>
      <p:sp>
        <p:nvSpPr>
          <p:cNvPr id="64" name="TextBox 38">
            <a:extLst>
              <a:ext uri="{FF2B5EF4-FFF2-40B4-BE49-F238E27FC236}">
                <a16:creationId xmlns:a16="http://schemas.microsoft.com/office/drawing/2014/main" id="{60E72D12-E6DD-2182-2B85-48AE380E6D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4343" y="3958228"/>
            <a:ext cx="226663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9" tIns="34289" rIns="68579" bIns="34289">
            <a:spAutoFit/>
          </a:bodyPr>
          <a:lstStyle/>
          <a:p>
            <a:r>
              <a:rPr lang="en-US" sz="1350" dirty="0">
                <a:latin typeface="Calibri"/>
                <a:cs typeface="Calibri"/>
              </a:rPr>
              <a:t>3</a:t>
            </a:r>
          </a:p>
        </p:txBody>
      </p:sp>
      <p:grpSp>
        <p:nvGrpSpPr>
          <p:cNvPr id="65" name="Group 44">
            <a:extLst>
              <a:ext uri="{FF2B5EF4-FFF2-40B4-BE49-F238E27FC236}">
                <a16:creationId xmlns:a16="http://schemas.microsoft.com/office/drawing/2014/main" id="{BD4368E6-8D4A-94F2-EDD8-90A143A17F59}"/>
              </a:ext>
            </a:extLst>
          </p:cNvPr>
          <p:cNvGrpSpPr>
            <a:grpSpLocks/>
          </p:cNvGrpSpPr>
          <p:nvPr/>
        </p:nvGrpSpPr>
        <p:grpSpPr bwMode="auto">
          <a:xfrm>
            <a:off x="2455418" y="3047400"/>
            <a:ext cx="2994243" cy="2529125"/>
            <a:chOff x="1638925" y="2743200"/>
            <a:chExt cx="3991111" cy="3371876"/>
          </a:xfrm>
        </p:grpSpPr>
        <p:sp>
          <p:nvSpPr>
            <p:cNvPr id="66" name="TextBox 39">
              <a:extLst>
                <a:ext uri="{FF2B5EF4-FFF2-40B4-BE49-F238E27FC236}">
                  <a16:creationId xmlns:a16="http://schemas.microsoft.com/office/drawing/2014/main" id="{B79DD3A2-A9EF-DC92-343A-1CEB447F9C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8925" y="3429001"/>
              <a:ext cx="600836" cy="400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350" b="1" i="1" dirty="0">
                  <a:solidFill>
                    <a:srgbClr val="C00000"/>
                  </a:solidFill>
                  <a:latin typeface="Calibri"/>
                  <a:cs typeface="Calibri"/>
                </a:rPr>
                <a:t>h=2</a:t>
              </a:r>
            </a:p>
          </p:txBody>
        </p:sp>
        <p:sp>
          <p:nvSpPr>
            <p:cNvPr id="67" name="TextBox 40">
              <a:extLst>
                <a:ext uri="{FF2B5EF4-FFF2-40B4-BE49-F238E27FC236}">
                  <a16:creationId xmlns:a16="http://schemas.microsoft.com/office/drawing/2014/main" id="{ED0B0E41-5884-421B-EAD9-3BF95A1DA2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4800600"/>
              <a:ext cx="600836" cy="400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350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68" name="TextBox 41">
              <a:extLst>
                <a:ext uri="{FF2B5EF4-FFF2-40B4-BE49-F238E27FC236}">
                  <a16:creationId xmlns:a16="http://schemas.microsoft.com/office/drawing/2014/main" id="{CE779D67-6A6E-2FF0-B854-6BAA7ABCE3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5325" y="2743200"/>
              <a:ext cx="600836" cy="400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350" b="1" i="1" dirty="0">
                  <a:solidFill>
                    <a:srgbClr val="C00000"/>
                  </a:solidFill>
                  <a:latin typeface="Calibri"/>
                  <a:cs typeface="Calibri"/>
                </a:rPr>
                <a:t>h=4</a:t>
              </a:r>
            </a:p>
          </p:txBody>
        </p:sp>
        <p:sp>
          <p:nvSpPr>
            <p:cNvPr id="69" name="TextBox 42">
              <a:extLst>
                <a:ext uri="{FF2B5EF4-FFF2-40B4-BE49-F238E27FC236}">
                  <a16:creationId xmlns:a16="http://schemas.microsoft.com/office/drawing/2014/main" id="{9A41013E-7F4F-8F6E-3245-89451CAACD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7200" y="3119735"/>
              <a:ext cx="600836" cy="400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350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70" name="TextBox 43">
              <a:extLst>
                <a:ext uri="{FF2B5EF4-FFF2-40B4-BE49-F238E27FC236}">
                  <a16:creationId xmlns:a16="http://schemas.microsoft.com/office/drawing/2014/main" id="{772C2858-EC34-6DB2-4D46-661A8DF82E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9200" y="5715001"/>
              <a:ext cx="600836" cy="400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350" b="1" i="1" dirty="0">
                  <a:solidFill>
                    <a:srgbClr val="C00000"/>
                  </a:solidFill>
                  <a:latin typeface="Calibri"/>
                  <a:cs typeface="Calibri"/>
                </a:rPr>
                <a:t>h=0</a:t>
              </a:r>
            </a:p>
          </p:txBody>
        </p:sp>
      </p:grpSp>
      <p:sp>
        <p:nvSpPr>
          <p:cNvPr id="89" name="TextBox 85">
            <a:extLst>
              <a:ext uri="{FF2B5EF4-FFF2-40B4-BE49-F238E27FC236}">
                <a16:creationId xmlns:a16="http://schemas.microsoft.com/office/drawing/2014/main" id="{7A5EABF1-CD6A-5FC9-175F-C110DBD8EC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1194" y="1790100"/>
            <a:ext cx="2067167" cy="39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9" tIns="34289" rIns="68579" bIns="34289">
            <a:spAutoFit/>
          </a:bodyPr>
          <a:lstStyle/>
          <a:p>
            <a:r>
              <a:rPr lang="en-US" sz="2100" dirty="0">
                <a:latin typeface="Calibri"/>
                <a:cs typeface="Calibri"/>
              </a:rPr>
              <a:t>State space graph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5D0F62FD-6F1D-2035-5026-FAAD35914C21}"/>
              </a:ext>
            </a:extLst>
          </p:cNvPr>
          <p:cNvGrpSpPr/>
          <p:nvPr/>
        </p:nvGrpSpPr>
        <p:grpSpPr>
          <a:xfrm>
            <a:off x="6878581" y="1852177"/>
            <a:ext cx="2295094" cy="3214857"/>
            <a:chOff x="5428497" y="1841125"/>
            <a:chExt cx="2295094" cy="3214857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A520580-149B-3D91-2B75-99FA5FDDDE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72201" y="2628900"/>
              <a:ext cx="787714" cy="346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8579" tIns="34289" rIns="68579" bIns="34289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S (0+</a:t>
              </a:r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</a:rPr>
                <a:t>2</a:t>
              </a:r>
              <a:r>
                <a:rPr lang="en-US" dirty="0">
                  <a:latin typeface="Calibri"/>
                  <a:cs typeface="Calibri"/>
                </a:rPr>
                <a:t>)</a:t>
              </a:r>
            </a:p>
          </p:txBody>
        </p:sp>
        <p:grpSp>
          <p:nvGrpSpPr>
            <p:cNvPr id="72" name="Group 80">
              <a:extLst>
                <a:ext uri="{FF2B5EF4-FFF2-40B4-BE49-F238E27FC236}">
                  <a16:creationId xmlns:a16="http://schemas.microsoft.com/office/drawing/2014/main" id="{4BC084F3-86F7-44FD-6DCC-D92C9FF2BE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29252" y="2975148"/>
              <a:ext cx="2294339" cy="712548"/>
              <a:chOff x="5638800" y="2133352"/>
              <a:chExt cx="3059119" cy="949692"/>
            </a:xfrm>
          </p:grpSpPr>
          <p:sp>
            <p:nvSpPr>
              <p:cNvPr id="73" name="TextBox 54">
                <a:extLst>
                  <a:ext uri="{FF2B5EF4-FFF2-40B4-BE49-F238E27FC236}">
                    <a16:creationId xmlns:a16="http://schemas.microsoft.com/office/drawing/2014/main" id="{DD4F3B8A-F700-99F6-7EF1-1DA196DE17F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38800" y="2590794"/>
                <a:ext cx="1148178" cy="492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Calibri"/>
                    <a:cs typeface="Calibri"/>
                  </a:rPr>
                  <a:t>A (1+</a:t>
                </a:r>
                <a:r>
                  <a:rPr lang="en-US" dirty="0">
                    <a:solidFill>
                      <a:srgbClr val="C00000"/>
                    </a:solidFill>
                    <a:latin typeface="Calibri"/>
                    <a:cs typeface="Calibri"/>
                  </a:rPr>
                  <a:t>4</a:t>
                </a:r>
                <a:r>
                  <a:rPr lang="en-US" dirty="0">
                    <a:latin typeface="Calibri"/>
                    <a:cs typeface="Calibri"/>
                  </a:rPr>
                  <a:t>)</a:t>
                </a:r>
              </a:p>
            </p:txBody>
          </p:sp>
          <p:sp>
            <p:nvSpPr>
              <p:cNvPr id="74" name="TextBox 55">
                <a:extLst>
                  <a:ext uri="{FF2B5EF4-FFF2-40B4-BE49-F238E27FC236}">
                    <a16:creationId xmlns:a16="http://schemas.microsoft.com/office/drawing/2014/main" id="{963085D5-C952-DBFC-AD1F-9448E5C058B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60427" y="2590789"/>
                <a:ext cx="1137492" cy="492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Calibri"/>
                    <a:cs typeface="Calibri"/>
                  </a:rPr>
                  <a:t>B (1+</a:t>
                </a:r>
                <a:r>
                  <a:rPr lang="en-US" dirty="0">
                    <a:solidFill>
                      <a:srgbClr val="C00000"/>
                    </a:solidFill>
                    <a:latin typeface="Calibri"/>
                    <a:cs typeface="Calibri"/>
                  </a:rPr>
                  <a:t>1</a:t>
                </a:r>
                <a:r>
                  <a:rPr lang="en-US" dirty="0">
                    <a:latin typeface="Calibri"/>
                    <a:cs typeface="Calibri"/>
                  </a:rPr>
                  <a:t>)</a:t>
                </a:r>
              </a:p>
            </p:txBody>
          </p:sp>
          <p:cxnSp>
            <p:nvCxnSpPr>
              <p:cNvPr id="75" name="Straight Arrow Connector 61">
                <a:extLst>
                  <a:ext uri="{FF2B5EF4-FFF2-40B4-BE49-F238E27FC236}">
                    <a16:creationId xmlns:a16="http://schemas.microsoft.com/office/drawing/2014/main" id="{BD529616-46DD-A8AE-4CA1-9B8582520EEF}"/>
                  </a:ext>
                </a:extLst>
              </p:cNvPr>
              <p:cNvCxnSpPr>
                <a:cxnSpLocks/>
                <a:stCxn id="71" idx="2"/>
                <a:endCxn id="74" idx="0"/>
              </p:cNvCxnSpPr>
              <p:nvPr/>
            </p:nvCxnSpPr>
            <p:spPr>
              <a:xfrm>
                <a:off x="7154541" y="2133351"/>
                <a:ext cx="974632" cy="45743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64">
                <a:extLst>
                  <a:ext uri="{FF2B5EF4-FFF2-40B4-BE49-F238E27FC236}">
                    <a16:creationId xmlns:a16="http://schemas.microsoft.com/office/drawing/2014/main" id="{CA3038F0-2378-2E57-6589-FCAA34AAF682}"/>
                  </a:ext>
                </a:extLst>
              </p:cNvPr>
              <p:cNvCxnSpPr>
                <a:cxnSpLocks/>
                <a:stCxn id="71" idx="2"/>
                <a:endCxn id="73" idx="0"/>
              </p:cNvCxnSpPr>
              <p:nvPr/>
            </p:nvCxnSpPr>
            <p:spPr>
              <a:xfrm flipH="1">
                <a:off x="6212889" y="2133352"/>
                <a:ext cx="941654" cy="45744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83">
              <a:extLst>
                <a:ext uri="{FF2B5EF4-FFF2-40B4-BE49-F238E27FC236}">
                  <a16:creationId xmlns:a16="http://schemas.microsoft.com/office/drawing/2014/main" id="{F4EE4CDE-B2DC-F21F-CA88-E5D7D27A8D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28497" y="3687697"/>
              <a:ext cx="851515" cy="685932"/>
              <a:chOff x="5637791" y="3083067"/>
              <a:chExt cx="1134812" cy="914577"/>
            </a:xfrm>
          </p:grpSpPr>
          <p:sp>
            <p:nvSpPr>
              <p:cNvPr id="78" name="TextBox 58">
                <a:extLst>
                  <a:ext uri="{FF2B5EF4-FFF2-40B4-BE49-F238E27FC236}">
                    <a16:creationId xmlns:a16="http://schemas.microsoft.com/office/drawing/2014/main" id="{094A1294-8DB2-DA53-E5D0-564CA764A4B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37791" y="3505201"/>
                <a:ext cx="1134812" cy="492443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Calibri"/>
                    <a:cs typeface="Calibri"/>
                  </a:rPr>
                  <a:t>C (2+</a:t>
                </a:r>
                <a:r>
                  <a:rPr lang="en-US" dirty="0">
                    <a:solidFill>
                      <a:srgbClr val="C00000"/>
                    </a:solidFill>
                    <a:latin typeface="Calibri"/>
                    <a:cs typeface="Calibri"/>
                  </a:rPr>
                  <a:t>1</a:t>
                </a:r>
                <a:r>
                  <a:rPr lang="en-US" dirty="0">
                    <a:latin typeface="Calibri"/>
                    <a:cs typeface="Calibri"/>
                  </a:rPr>
                  <a:t>)</a:t>
                </a:r>
              </a:p>
            </p:txBody>
          </p:sp>
          <p:cxnSp>
            <p:nvCxnSpPr>
              <p:cNvPr id="79" name="Straight Arrow Connector 67">
                <a:extLst>
                  <a:ext uri="{FF2B5EF4-FFF2-40B4-BE49-F238E27FC236}">
                    <a16:creationId xmlns:a16="http://schemas.microsoft.com/office/drawing/2014/main" id="{75CE119B-0928-1505-D04B-24294AF14841}"/>
                  </a:ext>
                </a:extLst>
              </p:cNvPr>
              <p:cNvCxnSpPr>
                <a:stCxn id="73" idx="2"/>
                <a:endCxn id="78" idx="0"/>
              </p:cNvCxnSpPr>
              <p:nvPr/>
            </p:nvCxnSpPr>
            <p:spPr>
              <a:xfrm flipH="1">
                <a:off x="6205198" y="3083067"/>
                <a:ext cx="7415" cy="42213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84">
              <a:extLst>
                <a:ext uri="{FF2B5EF4-FFF2-40B4-BE49-F238E27FC236}">
                  <a16:creationId xmlns:a16="http://schemas.microsoft.com/office/drawing/2014/main" id="{C57F4527-5929-00FF-8B3B-C7C24036F2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29251" y="4373629"/>
              <a:ext cx="873957" cy="682353"/>
              <a:chOff x="5638805" y="3997623"/>
              <a:chExt cx="1164874" cy="910126"/>
            </a:xfrm>
          </p:grpSpPr>
          <p:sp>
            <p:nvSpPr>
              <p:cNvPr id="81" name="TextBox 59">
                <a:extLst>
                  <a:ext uri="{FF2B5EF4-FFF2-40B4-BE49-F238E27FC236}">
                    <a16:creationId xmlns:a16="http://schemas.microsoft.com/office/drawing/2014/main" id="{363A4E5E-547F-0AAA-96A4-1A8E9D59185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38805" y="4415132"/>
                <a:ext cx="1164874" cy="492617"/>
              </a:xfrm>
              <a:prstGeom prst="rect">
                <a:avLst/>
              </a:prstGeom>
              <a:noFill/>
              <a:ln w="28575">
                <a:noFill/>
                <a:miter lim="800000"/>
                <a:headEnd type="none" w="med" len="med"/>
                <a:tailEnd type="triangle" w="lg" len="lg"/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Calibri"/>
                    <a:cs typeface="Calibri"/>
                  </a:rPr>
                  <a:t>G (5+</a:t>
                </a:r>
                <a:r>
                  <a:rPr lang="en-US" dirty="0">
                    <a:solidFill>
                      <a:srgbClr val="C00000"/>
                    </a:solidFill>
                    <a:latin typeface="Calibri"/>
                    <a:cs typeface="Calibri"/>
                  </a:rPr>
                  <a:t>0</a:t>
                </a:r>
                <a:r>
                  <a:rPr lang="en-US" dirty="0">
                    <a:latin typeface="Calibri"/>
                    <a:cs typeface="Calibri"/>
                  </a:rPr>
                  <a:t>)</a:t>
                </a:r>
              </a:p>
            </p:txBody>
          </p:sp>
          <p:cxnSp>
            <p:nvCxnSpPr>
              <p:cNvPr id="82" name="Straight Arrow Connector 69">
                <a:extLst>
                  <a:ext uri="{FF2B5EF4-FFF2-40B4-BE49-F238E27FC236}">
                    <a16:creationId xmlns:a16="http://schemas.microsoft.com/office/drawing/2014/main" id="{575B817F-2026-5A5A-E615-B184EEA57EFA}"/>
                  </a:ext>
                </a:extLst>
              </p:cNvPr>
              <p:cNvCxnSpPr>
                <a:stCxn id="78" idx="2"/>
                <a:endCxn id="81" idx="0"/>
              </p:cNvCxnSpPr>
              <p:nvPr/>
            </p:nvCxnSpPr>
            <p:spPr>
              <a:xfrm>
                <a:off x="6205279" y="3997622"/>
                <a:ext cx="15964" cy="41751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oup 81">
              <a:extLst>
                <a:ext uri="{FF2B5EF4-FFF2-40B4-BE49-F238E27FC236}">
                  <a16:creationId xmlns:a16="http://schemas.microsoft.com/office/drawing/2014/main" id="{0FE12775-D531-FD02-21F3-36CAFE6ED6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57247" y="3687693"/>
              <a:ext cx="851515" cy="682486"/>
              <a:chOff x="7543375" y="3083050"/>
              <a:chExt cx="1134814" cy="910303"/>
            </a:xfrm>
          </p:grpSpPr>
          <p:sp>
            <p:nvSpPr>
              <p:cNvPr id="84" name="TextBox 56">
                <a:extLst>
                  <a:ext uri="{FF2B5EF4-FFF2-40B4-BE49-F238E27FC236}">
                    <a16:creationId xmlns:a16="http://schemas.microsoft.com/office/drawing/2014/main" id="{29F0A214-9C31-377C-E6AA-432E49C8821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43375" y="3500736"/>
                <a:ext cx="1134814" cy="4926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Calibri"/>
                    <a:cs typeface="Calibri"/>
                  </a:rPr>
                  <a:t>C (3+</a:t>
                </a:r>
                <a:r>
                  <a:rPr lang="en-US" dirty="0">
                    <a:solidFill>
                      <a:srgbClr val="C00000"/>
                    </a:solidFill>
                    <a:latin typeface="Calibri"/>
                    <a:cs typeface="Calibri"/>
                  </a:rPr>
                  <a:t>1</a:t>
                </a:r>
                <a:r>
                  <a:rPr lang="en-US" dirty="0">
                    <a:latin typeface="Calibri"/>
                    <a:cs typeface="Calibri"/>
                  </a:rPr>
                  <a:t>)</a:t>
                </a:r>
              </a:p>
            </p:txBody>
          </p:sp>
          <p:cxnSp>
            <p:nvCxnSpPr>
              <p:cNvPr id="85" name="Straight Arrow Connector 71">
                <a:extLst>
                  <a:ext uri="{FF2B5EF4-FFF2-40B4-BE49-F238E27FC236}">
                    <a16:creationId xmlns:a16="http://schemas.microsoft.com/office/drawing/2014/main" id="{E9E245FE-2750-5D33-1C1C-2CFD9B659B9D}"/>
                  </a:ext>
                </a:extLst>
              </p:cNvPr>
              <p:cNvCxnSpPr>
                <a:stCxn id="74" idx="2"/>
                <a:endCxn id="84" idx="0"/>
              </p:cNvCxnSpPr>
              <p:nvPr/>
            </p:nvCxnSpPr>
            <p:spPr>
              <a:xfrm flipH="1">
                <a:off x="8110783" y="3083052"/>
                <a:ext cx="18694" cy="41768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2">
              <a:extLst>
                <a:ext uri="{FF2B5EF4-FFF2-40B4-BE49-F238E27FC236}">
                  <a16:creationId xmlns:a16="http://schemas.microsoft.com/office/drawing/2014/main" id="{EA7CF9EE-5563-633D-47FB-F2F33AE389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45060" y="4370177"/>
              <a:ext cx="873957" cy="685674"/>
              <a:chOff x="7526555" y="3993351"/>
              <a:chExt cx="1164874" cy="914236"/>
            </a:xfrm>
          </p:grpSpPr>
          <p:sp>
            <p:nvSpPr>
              <p:cNvPr id="87" name="TextBox 57">
                <a:extLst>
                  <a:ext uri="{FF2B5EF4-FFF2-40B4-BE49-F238E27FC236}">
                    <a16:creationId xmlns:a16="http://schemas.microsoft.com/office/drawing/2014/main" id="{4E648400-A97E-1043-804B-CF3C0930EB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26555" y="4415142"/>
                <a:ext cx="1164874" cy="492445"/>
              </a:xfrm>
              <a:prstGeom prst="rect">
                <a:avLst/>
              </a:prstGeom>
              <a:noFill/>
              <a:ln w="28575">
                <a:noFill/>
                <a:miter lim="800000"/>
                <a:headEnd type="none" w="med" len="med"/>
                <a:tailEnd type="triangle" w="lg" len="lg"/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Calibri"/>
                    <a:cs typeface="Calibri"/>
                  </a:rPr>
                  <a:t>G (6+</a:t>
                </a:r>
                <a:r>
                  <a:rPr lang="en-US" dirty="0">
                    <a:solidFill>
                      <a:srgbClr val="C00000"/>
                    </a:solidFill>
                    <a:latin typeface="Calibri"/>
                    <a:cs typeface="Calibri"/>
                  </a:rPr>
                  <a:t>0</a:t>
                </a:r>
                <a:r>
                  <a:rPr lang="en-US" dirty="0">
                    <a:latin typeface="Calibri"/>
                    <a:cs typeface="Calibri"/>
                  </a:rPr>
                  <a:t>)</a:t>
                </a:r>
              </a:p>
            </p:txBody>
          </p:sp>
          <p:cxnSp>
            <p:nvCxnSpPr>
              <p:cNvPr id="88" name="Straight Arrow Connector 73">
                <a:extLst>
                  <a:ext uri="{FF2B5EF4-FFF2-40B4-BE49-F238E27FC236}">
                    <a16:creationId xmlns:a16="http://schemas.microsoft.com/office/drawing/2014/main" id="{889CEB36-C3ED-8355-316E-C76793066CBE}"/>
                  </a:ext>
                </a:extLst>
              </p:cNvPr>
              <p:cNvCxnSpPr>
                <a:stCxn id="84" idx="2"/>
                <a:endCxn id="87" idx="0"/>
              </p:cNvCxnSpPr>
              <p:nvPr/>
            </p:nvCxnSpPr>
            <p:spPr>
              <a:xfrm flipH="1">
                <a:off x="8108993" y="3993348"/>
                <a:ext cx="1288" cy="42179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B3000D5-44B4-7B98-2C38-42E09D72C7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09028" y="1841125"/>
              <a:ext cx="1381338" cy="392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8579" tIns="34289" rIns="68579" bIns="34289">
              <a:spAutoFit/>
            </a:bodyPr>
            <a:lstStyle/>
            <a:p>
              <a:r>
                <a:rPr lang="en-US" sz="2100" dirty="0">
                  <a:latin typeface="Calibri"/>
                  <a:cs typeface="Calibri"/>
                </a:rPr>
                <a:t>Search tree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560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Consistency of Heuristics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969E2FF9-B965-5DC9-804F-9480559746F8}"/>
              </a:ext>
            </a:extLst>
          </p:cNvPr>
          <p:cNvSpPr txBox="1">
            <a:spLocks/>
          </p:cNvSpPr>
          <p:nvPr/>
        </p:nvSpPr>
        <p:spPr>
          <a:xfrm>
            <a:off x="4152550" y="1310736"/>
            <a:ext cx="7732294" cy="429736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Main idea: estimated heuristic costs ≤ actual costs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Admissibility: heuristic cost ≤ actual cost to goal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		</a:t>
            </a:r>
            <a:r>
              <a:rPr lang="en-US" sz="1600" dirty="0">
                <a:solidFill>
                  <a:srgbClr val="C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h(A) </a:t>
            </a: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≤</a:t>
            </a:r>
            <a:r>
              <a:rPr lang="en-US" sz="1600" dirty="0">
                <a:solidFill>
                  <a:srgbClr val="C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actual cost from A to G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Consistency: heuristic “arc” cost ≤ actual cost for each arc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C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		h(A) – h(C)</a:t>
            </a:r>
            <a:r>
              <a:rPr lang="en-US" sz="1600" dirty="0">
                <a:solidFill>
                  <a:srgbClr val="008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 </a:t>
            </a: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≤ </a:t>
            </a:r>
            <a:r>
              <a:rPr lang="en-US" sz="1600" dirty="0">
                <a:solidFill>
                  <a:srgbClr val="008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cost(A to C)</a:t>
            </a:r>
            <a:endParaRPr lang="en-US" sz="1050" dirty="0">
              <a:solidFill>
                <a:srgbClr val="C00000"/>
              </a:solidFill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endParaRPr lang="en-US" sz="1050" dirty="0">
              <a:solidFill>
                <a:srgbClr val="333399"/>
              </a:solidFill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r>
              <a:rPr lang="en-US" sz="2400" dirty="0">
                <a:solidFill>
                  <a:srgbClr val="333399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Consequences of consistency: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The f value along a path never decreases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  <a:buFont typeface="Arial" panose="020B0604020202020204" pitchFamily="34" charset="0"/>
              <a:buNone/>
            </a:pP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		</a:t>
            </a:r>
            <a:r>
              <a:rPr lang="en-US" sz="1600" dirty="0">
                <a:solidFill>
                  <a:srgbClr val="C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 h(A) </a:t>
            </a: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≤ </a:t>
            </a:r>
            <a:r>
              <a:rPr lang="en-US" sz="1600" dirty="0">
                <a:solidFill>
                  <a:srgbClr val="008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cost(A to C) </a:t>
            </a: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+</a:t>
            </a:r>
            <a:r>
              <a:rPr lang="en-US" sz="1600" dirty="0">
                <a:solidFill>
                  <a:srgbClr val="008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 </a:t>
            </a:r>
            <a:r>
              <a:rPr lang="en-US" sz="1600" dirty="0">
                <a:solidFill>
                  <a:srgbClr val="C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h(C)</a:t>
            </a:r>
            <a:endParaRPr lang="en-US" sz="1600" dirty="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</a:endParaRP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A* graph search is optimal</a:t>
            </a:r>
          </a:p>
          <a:p>
            <a:endParaRPr lang="en-US" sz="1600" dirty="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</a:endParaRPr>
          </a:p>
        </p:txBody>
      </p:sp>
      <p:cxnSp>
        <p:nvCxnSpPr>
          <p:cNvPr id="8" name="Straight Arrow Connector 3">
            <a:extLst>
              <a:ext uri="{FF2B5EF4-FFF2-40B4-BE49-F238E27FC236}">
                <a16:creationId xmlns:a16="http://schemas.microsoft.com/office/drawing/2014/main" id="{6BC0AB79-54A6-4FC9-826A-277224574DCD}"/>
              </a:ext>
            </a:extLst>
          </p:cNvPr>
          <p:cNvCxnSpPr>
            <a:endCxn id="12" idx="1"/>
          </p:cNvCxnSpPr>
          <p:nvPr/>
        </p:nvCxnSpPr>
        <p:spPr>
          <a:xfrm>
            <a:off x="1919038" y="2423801"/>
            <a:ext cx="843383" cy="32903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4">
            <a:extLst>
              <a:ext uri="{FF2B5EF4-FFF2-40B4-BE49-F238E27FC236}">
                <a16:creationId xmlns:a16="http://schemas.microsoft.com/office/drawing/2014/main" id="{A7DBF095-47C3-5600-5EA2-E5547F5DAC4C}"/>
              </a:ext>
            </a:extLst>
          </p:cNvPr>
          <p:cNvCxnSpPr>
            <a:stCxn id="12" idx="4"/>
            <a:endCxn id="13" idx="0"/>
          </p:cNvCxnSpPr>
          <p:nvPr/>
        </p:nvCxnSpPr>
        <p:spPr>
          <a:xfrm>
            <a:off x="3004887" y="3338201"/>
            <a:ext cx="0" cy="114657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5">
            <a:extLst>
              <a:ext uri="{FF2B5EF4-FFF2-40B4-BE49-F238E27FC236}">
                <a16:creationId xmlns:a16="http://schemas.microsoft.com/office/drawing/2014/main" id="{24686C83-0652-2DE7-A941-1A7D92A23A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9187" y="3627521"/>
            <a:ext cx="255517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9" tIns="34289" rIns="68579" bIns="3428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3</a:t>
            </a:r>
          </a:p>
        </p:txBody>
      </p:sp>
      <p:sp>
        <p:nvSpPr>
          <p:cNvPr id="11" name="Oval 6">
            <a:extLst>
              <a:ext uri="{FF2B5EF4-FFF2-40B4-BE49-F238E27FC236}">
                <a16:creationId xmlns:a16="http://schemas.microsoft.com/office/drawing/2014/main" id="{D22C2186-E1AB-85A1-D501-4339F85FA3EF}"/>
              </a:ext>
            </a:extLst>
          </p:cNvPr>
          <p:cNvSpPr/>
          <p:nvPr/>
        </p:nvSpPr>
        <p:spPr>
          <a:xfrm>
            <a:off x="1233237" y="2080900"/>
            <a:ext cx="685800" cy="6858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68579" tIns="34289" rIns="68579" bIns="34289" anchor="ctr"/>
          <a:lstStyle/>
          <a:p>
            <a:pPr algn="ctr">
              <a:defRPr/>
            </a:pPr>
            <a:r>
              <a:rPr lang="en-US" sz="21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2" name="Oval 7">
            <a:extLst>
              <a:ext uri="{FF2B5EF4-FFF2-40B4-BE49-F238E27FC236}">
                <a16:creationId xmlns:a16="http://schemas.microsoft.com/office/drawing/2014/main" id="{4806A510-4E58-60ED-D69B-E334EA9FE4BB}"/>
              </a:ext>
            </a:extLst>
          </p:cNvPr>
          <p:cNvSpPr/>
          <p:nvPr/>
        </p:nvSpPr>
        <p:spPr>
          <a:xfrm>
            <a:off x="2661987" y="2652400"/>
            <a:ext cx="685800" cy="6858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68579" tIns="34289" rIns="68579" bIns="34289" anchor="ctr"/>
          <a:lstStyle/>
          <a:p>
            <a:pPr algn="ctr">
              <a:defRPr/>
            </a:pPr>
            <a:r>
              <a:rPr lang="en-US" sz="21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13" name="Oval 8">
            <a:extLst>
              <a:ext uri="{FF2B5EF4-FFF2-40B4-BE49-F238E27FC236}">
                <a16:creationId xmlns:a16="http://schemas.microsoft.com/office/drawing/2014/main" id="{897E8185-13D3-E22A-7F46-86FE4BD7DAC2}"/>
              </a:ext>
            </a:extLst>
          </p:cNvPr>
          <p:cNvSpPr/>
          <p:nvPr/>
        </p:nvSpPr>
        <p:spPr>
          <a:xfrm>
            <a:off x="2661987" y="4484771"/>
            <a:ext cx="685800" cy="6858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68579" tIns="34289" rIns="68579" bIns="34289" anchor="ctr"/>
          <a:lstStyle/>
          <a:p>
            <a:pPr algn="ctr">
              <a:defRPr/>
            </a:pPr>
            <a:r>
              <a:rPr lang="en-US" sz="21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D596749F-27AD-3C46-8ED1-AAC6D8F493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8937" y="2827421"/>
            <a:ext cx="492762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9" tIns="34289" rIns="68579" bIns="34289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  <a:latin typeface="Calibri"/>
                <a:cs typeface="Calibri"/>
              </a:rPr>
              <a:t>h=4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E522AC63-83D6-8D53-848F-4616098325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4937" y="2827421"/>
            <a:ext cx="492762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9" tIns="34289" rIns="68579" bIns="34289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  <a:latin typeface="Calibri"/>
                <a:cs typeface="Calibri"/>
              </a:rPr>
              <a:t>h=1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563A441D-3DE1-034D-EAE8-DEBBC97DB5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0487" y="2595249"/>
            <a:ext cx="255517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9" tIns="34289" rIns="68579" bIns="3428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3094733-6E7D-ABB4-9D87-51EAAA003E2E}"/>
              </a:ext>
            </a:extLst>
          </p:cNvPr>
          <p:cNvCxnSpPr>
            <a:stCxn id="11" idx="5"/>
            <a:endCxn id="13" idx="1"/>
          </p:cNvCxnSpPr>
          <p:nvPr/>
        </p:nvCxnSpPr>
        <p:spPr>
          <a:xfrm>
            <a:off x="1818604" y="2666268"/>
            <a:ext cx="943817" cy="1918937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20">
            <a:extLst>
              <a:ext uri="{FF2B5EF4-FFF2-40B4-BE49-F238E27FC236}">
                <a16:creationId xmlns:a16="http://schemas.microsoft.com/office/drawing/2014/main" id="{4DA3517E-044F-F9E0-8542-41894D10706A}"/>
              </a:ext>
            </a:extLst>
          </p:cNvPr>
          <p:cNvCxnSpPr>
            <a:stCxn id="11" idx="6"/>
            <a:endCxn id="12" idx="1"/>
          </p:cNvCxnSpPr>
          <p:nvPr/>
        </p:nvCxnSpPr>
        <p:spPr>
          <a:xfrm>
            <a:off x="1919038" y="2423801"/>
            <a:ext cx="843383" cy="329033"/>
          </a:xfrm>
          <a:prstGeom prst="straightConnector1">
            <a:avLst/>
          </a:prstGeom>
          <a:ln w="57150">
            <a:solidFill>
              <a:srgbClr val="008000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9">
            <a:extLst>
              <a:ext uri="{FF2B5EF4-FFF2-40B4-BE49-F238E27FC236}">
                <a16:creationId xmlns:a16="http://schemas.microsoft.com/office/drawing/2014/main" id="{314A8722-AF4A-86C8-E4FC-066A425A8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8937" y="3113171"/>
            <a:ext cx="492762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9" tIns="34289" rIns="68579" bIns="34289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  <a:latin typeface="Calibri"/>
                <a:cs typeface="Calibri"/>
              </a:rPr>
              <a:t>h=2</a:t>
            </a:r>
          </a:p>
        </p:txBody>
      </p:sp>
      <p:cxnSp>
        <p:nvCxnSpPr>
          <p:cNvPr id="20" name="Straight Connector 18">
            <a:extLst>
              <a:ext uri="{FF2B5EF4-FFF2-40B4-BE49-F238E27FC236}">
                <a16:creationId xmlns:a16="http://schemas.microsoft.com/office/drawing/2014/main" id="{47664368-EF30-5AC4-AD2D-68573295D635}"/>
              </a:ext>
            </a:extLst>
          </p:cNvPr>
          <p:cNvCxnSpPr/>
          <p:nvPr/>
        </p:nvCxnSpPr>
        <p:spPr>
          <a:xfrm>
            <a:off x="1118937" y="2977440"/>
            <a:ext cx="628650" cy="47856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49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 animBg="1"/>
      <p:bldP spid="12" grpId="0" animBg="1"/>
      <p:bldP spid="13" grpId="0" animBg="1"/>
      <p:bldP spid="13" grpId="1" animBg="1"/>
      <p:bldP spid="14" grpId="0"/>
      <p:bldP spid="15" grpId="0"/>
      <p:bldP spid="16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Optimality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CE0C1B0E-1714-68A0-0DFF-DEFD9A55C58C}"/>
              </a:ext>
            </a:extLst>
          </p:cNvPr>
          <p:cNvSpPr txBox="1">
            <a:spLocks noChangeArrowheads="1"/>
          </p:cNvSpPr>
          <p:nvPr/>
        </p:nvSpPr>
        <p:spPr>
          <a:xfrm>
            <a:off x="706435" y="1655563"/>
            <a:ext cx="6127502" cy="46228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Tree search: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A* is optimal if heuristic is admissible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UCS is a special case (h = 0)</a:t>
            </a:r>
          </a:p>
          <a:p>
            <a:pPr>
              <a:lnSpc>
                <a:spcPct val="80000"/>
              </a:lnSpc>
            </a:pPr>
            <a:endParaRPr lang="en-US" sz="18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80000"/>
              </a:lnSpc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Graph search: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A* optimal if heuristic is consistent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UCS optimal (h = 0 is consistent)</a:t>
            </a:r>
          </a:p>
          <a:p>
            <a:pPr lvl="1">
              <a:lnSpc>
                <a:spcPct val="80000"/>
              </a:lnSpc>
            </a:pPr>
            <a:endParaRPr lang="en-US" sz="18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80000"/>
              </a:lnSpc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Consistency implies admissibility</a:t>
            </a:r>
          </a:p>
          <a:p>
            <a:pPr lvl="1">
              <a:lnSpc>
                <a:spcPct val="80000"/>
              </a:lnSpc>
            </a:pPr>
            <a:endParaRPr lang="en-US" sz="18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80000"/>
              </a:lnSpc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In general, most natural admissible heuristics tend to be consistent, especially if from relaxed problems</a:t>
            </a:r>
          </a:p>
        </p:txBody>
      </p:sp>
      <p:pic>
        <p:nvPicPr>
          <p:cNvPr id="37" name="Picture 1">
            <a:extLst>
              <a:ext uri="{FF2B5EF4-FFF2-40B4-BE49-F238E27FC236}">
                <a16:creationId xmlns:a16="http://schemas.microsoft.com/office/drawing/2014/main" id="{7A8F0BC1-0067-9E26-ED4B-19AB604C9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0023" y="1898734"/>
            <a:ext cx="4925541" cy="3547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26160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Informed Search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12F241B-4562-0198-6874-55F0A71E373D}"/>
              </a:ext>
            </a:extLst>
          </p:cNvPr>
          <p:cNvSpPr/>
          <p:nvPr/>
        </p:nvSpPr>
        <p:spPr>
          <a:xfrm>
            <a:off x="9053198" y="6330700"/>
            <a:ext cx="2934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Image from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BBA7F154-7162-6081-B8A6-CAFE6771E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69758" y="1631167"/>
            <a:ext cx="5452484" cy="35956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4541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Search</a:t>
            </a:r>
            <a:r>
              <a:rPr kumimoji="1" lang="ko-KR" altLang="en-US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kumimoji="1" lang="en-US" altLang="ko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Heuristics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12F241B-4562-0198-6874-55F0A71E373D}"/>
              </a:ext>
            </a:extLst>
          </p:cNvPr>
          <p:cNvSpPr/>
          <p:nvPr/>
        </p:nvSpPr>
        <p:spPr>
          <a:xfrm>
            <a:off x="9053198" y="6330700"/>
            <a:ext cx="2934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Image from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780A4555-6932-B246-50AD-F6C431E0D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8712" y="1606400"/>
            <a:ext cx="7249027" cy="1296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/>
          <a:lstStyle/>
          <a:p>
            <a:pPr marL="257150" indent="-2571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400" b="1" kern="0" dirty="0">
                <a:solidFill>
                  <a:schemeClr val="accent2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A heuristic is:</a:t>
            </a:r>
          </a:p>
          <a:p>
            <a:pPr marL="600016" lvl="1" indent="-2571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1600" kern="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 function that estimates how close a state is to a goal</a:t>
            </a:r>
          </a:p>
          <a:p>
            <a:pPr marL="600016" lvl="1" indent="-2571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1600" kern="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Designed for a particular search problem</a:t>
            </a:r>
          </a:p>
          <a:p>
            <a:pPr marL="600016" lvl="1" indent="-2571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1600" kern="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Examples: Manhattan distance, Euclidean distance for </a:t>
            </a:r>
            <a:r>
              <a:rPr lang="en-US" sz="1600" kern="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pathing</a:t>
            </a:r>
            <a:endParaRPr lang="en-US" sz="1600" kern="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7" name="Picture 2" descr="Z:\Shared with PC\smallMaze.png">
            <a:extLst>
              <a:ext uri="{FF2B5EF4-FFF2-40B4-BE49-F238E27FC236}">
                <a16:creationId xmlns:a16="http://schemas.microsoft.com/office/drawing/2014/main" id="{B0950E56-46A2-47CB-5FF8-90EDE0337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8712" y="3512479"/>
            <a:ext cx="4967288" cy="223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A6BEC507-1313-C2AA-473A-FA8350958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3993" y="1256131"/>
            <a:ext cx="3059295" cy="2065025"/>
          </a:xfrm>
          <a:prstGeom prst="rect">
            <a:avLst/>
          </a:prstGeom>
          <a:noFill/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B14D1552-FBC3-3F09-EE08-4D93D74F5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42676" y="3780930"/>
            <a:ext cx="3120612" cy="2131416"/>
          </a:xfrm>
          <a:prstGeom prst="rect">
            <a:avLst/>
          </a:prstGeom>
          <a:noFill/>
        </p:spPr>
      </p:pic>
      <p:grpSp>
        <p:nvGrpSpPr>
          <p:cNvPr id="14" name="Group 18">
            <a:extLst>
              <a:ext uri="{FF2B5EF4-FFF2-40B4-BE49-F238E27FC236}">
                <a16:creationId xmlns:a16="http://schemas.microsoft.com/office/drawing/2014/main" id="{FC25F8B0-DBC5-22C9-7009-685565308185}"/>
              </a:ext>
            </a:extLst>
          </p:cNvPr>
          <p:cNvGrpSpPr>
            <a:grpSpLocks/>
          </p:cNvGrpSpPr>
          <p:nvPr/>
        </p:nvGrpSpPr>
        <p:grpSpPr bwMode="auto">
          <a:xfrm>
            <a:off x="1349984" y="3975624"/>
            <a:ext cx="2269331" cy="1443038"/>
            <a:chOff x="1573306" y="4155142"/>
            <a:chExt cx="3025588" cy="1922929"/>
          </a:xfrm>
        </p:grpSpPr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74016F9F-4D8D-43B6-7616-16B4CBCC9E2E}"/>
                </a:ext>
              </a:extLst>
            </p:cNvPr>
            <p:cNvSpPr/>
            <p:nvPr/>
          </p:nvSpPr>
          <p:spPr>
            <a:xfrm>
              <a:off x="1573306" y="4578757"/>
              <a:ext cx="3025588" cy="1499314"/>
            </a:xfrm>
            <a:custGeom>
              <a:avLst/>
              <a:gdLst>
                <a:gd name="connsiteX0" fmla="*/ 3065929 w 3065929"/>
                <a:gd name="connsiteY0" fmla="*/ 13447 h 1479177"/>
                <a:gd name="connsiteX1" fmla="*/ 0 w 3065929"/>
                <a:gd name="connsiteY1" fmla="*/ 0 h 1479177"/>
                <a:gd name="connsiteX2" fmla="*/ 26894 w 3065929"/>
                <a:gd name="connsiteY2" fmla="*/ 1479177 h 147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5929" h="1479177">
                  <a:moveTo>
                    <a:pt x="3065929" y="13447"/>
                  </a:moveTo>
                  <a:lnTo>
                    <a:pt x="0" y="0"/>
                  </a:lnTo>
                  <a:lnTo>
                    <a:pt x="26894" y="1479177"/>
                  </a:lnTo>
                </a:path>
              </a:pathLst>
            </a:cu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D2CE03E-FA8D-19C8-B6FC-BB6D61BCB7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4976" y="4155142"/>
              <a:ext cx="481298" cy="3998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350" b="1" dirty="0">
                  <a:solidFill>
                    <a:srgbClr val="C00000"/>
                  </a:solidFill>
                </a:rPr>
                <a:t>10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FCD3286-4CA1-4A04-7712-5C035A34D9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1236" y="4953001"/>
              <a:ext cx="363754" cy="3998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350" b="1" dirty="0">
                  <a:solidFill>
                    <a:srgbClr val="C00000"/>
                  </a:solidFill>
                </a:rPr>
                <a:t>5</a:t>
              </a:r>
            </a:p>
          </p:txBody>
        </p:sp>
      </p:grpSp>
      <p:grpSp>
        <p:nvGrpSpPr>
          <p:cNvPr id="18" name="Group 19">
            <a:extLst>
              <a:ext uri="{FF2B5EF4-FFF2-40B4-BE49-F238E27FC236}">
                <a16:creationId xmlns:a16="http://schemas.microsoft.com/office/drawing/2014/main" id="{F0A203EB-EB68-496B-211E-49F4FE76F3B0}"/>
              </a:ext>
            </a:extLst>
          </p:cNvPr>
          <p:cNvGrpSpPr>
            <a:grpSpLocks/>
          </p:cNvGrpSpPr>
          <p:nvPr/>
        </p:nvGrpSpPr>
        <p:grpSpPr bwMode="auto">
          <a:xfrm>
            <a:off x="1410707" y="4288760"/>
            <a:ext cx="2233607" cy="1129903"/>
            <a:chOff x="1653989" y="4572529"/>
            <a:chExt cx="2978334" cy="1505542"/>
          </a:xfrm>
        </p:grpSpPr>
        <p:cxnSp>
          <p:nvCxnSpPr>
            <p:cNvPr id="19" name="Straight Arrow Connector 14">
              <a:extLst>
                <a:ext uri="{FF2B5EF4-FFF2-40B4-BE49-F238E27FC236}">
                  <a16:creationId xmlns:a16="http://schemas.microsoft.com/office/drawing/2014/main" id="{A222D697-6499-B001-C3BC-C051B5B1447E}"/>
                </a:ext>
              </a:extLst>
            </p:cNvPr>
            <p:cNvCxnSpPr/>
            <p:nvPr/>
          </p:nvCxnSpPr>
          <p:spPr>
            <a:xfrm flipH="1">
              <a:off x="1653989" y="4572529"/>
              <a:ext cx="2978334" cy="150554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7">
              <a:extLst>
                <a:ext uri="{FF2B5EF4-FFF2-40B4-BE49-F238E27FC236}">
                  <a16:creationId xmlns:a16="http://schemas.microsoft.com/office/drawing/2014/main" id="{0B2B08F6-8AAF-9864-7190-7CBB0D578E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6625" y="5356413"/>
              <a:ext cx="660908" cy="3998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350" b="1" dirty="0">
                  <a:solidFill>
                    <a:srgbClr val="C00000"/>
                  </a:solidFill>
                </a:rPr>
                <a:t>11.2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299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Example : Heuristic Function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cxnSp>
        <p:nvCxnSpPr>
          <p:cNvPr id="5" name="Straight Connector 7">
            <a:extLst>
              <a:ext uri="{FF2B5EF4-FFF2-40B4-BE49-F238E27FC236}">
                <a16:creationId xmlns:a16="http://schemas.microsoft.com/office/drawing/2014/main" id="{392417DE-3569-D441-E031-7D84A1431419}"/>
              </a:ext>
            </a:extLst>
          </p:cNvPr>
          <p:cNvCxnSpPr/>
          <p:nvPr/>
        </p:nvCxnSpPr>
        <p:spPr>
          <a:xfrm flipV="1">
            <a:off x="2528888" y="2780109"/>
            <a:ext cx="371475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8">
            <a:extLst>
              <a:ext uri="{FF2B5EF4-FFF2-40B4-BE49-F238E27FC236}">
                <a16:creationId xmlns:a16="http://schemas.microsoft.com/office/drawing/2014/main" id="{E9D8FBE7-B4AE-7029-E1C7-63FE35CF8812}"/>
              </a:ext>
            </a:extLst>
          </p:cNvPr>
          <p:cNvCxnSpPr/>
          <p:nvPr/>
        </p:nvCxnSpPr>
        <p:spPr>
          <a:xfrm flipV="1">
            <a:off x="2475310" y="2852738"/>
            <a:ext cx="477440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9">
            <a:extLst>
              <a:ext uri="{FF2B5EF4-FFF2-40B4-BE49-F238E27FC236}">
                <a16:creationId xmlns:a16="http://schemas.microsoft.com/office/drawing/2014/main" id="{21092394-1C16-A8B5-501C-8906C32C2AE6}"/>
              </a:ext>
            </a:extLst>
          </p:cNvPr>
          <p:cNvCxnSpPr/>
          <p:nvPr/>
        </p:nvCxnSpPr>
        <p:spPr>
          <a:xfrm flipV="1">
            <a:off x="2343150" y="2706292"/>
            <a:ext cx="769144" cy="119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10">
            <a:extLst>
              <a:ext uri="{FF2B5EF4-FFF2-40B4-BE49-F238E27FC236}">
                <a16:creationId xmlns:a16="http://schemas.microsoft.com/office/drawing/2014/main" id="{2C81B263-1986-D802-832E-326BC91A5C3B}"/>
              </a:ext>
            </a:extLst>
          </p:cNvPr>
          <p:cNvCxnSpPr/>
          <p:nvPr/>
        </p:nvCxnSpPr>
        <p:spPr>
          <a:xfrm flipV="1">
            <a:off x="2422922" y="2924175"/>
            <a:ext cx="609600" cy="1191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2">
            <a:extLst>
              <a:ext uri="{FF2B5EF4-FFF2-40B4-BE49-F238E27FC236}">
                <a16:creationId xmlns:a16="http://schemas.microsoft.com/office/drawing/2014/main" id="{2A5BD8AD-BDAF-A936-0310-217556D234EB}"/>
              </a:ext>
            </a:extLst>
          </p:cNvPr>
          <p:cNvCxnSpPr/>
          <p:nvPr/>
        </p:nvCxnSpPr>
        <p:spPr>
          <a:xfrm flipV="1">
            <a:off x="2487217" y="3699273"/>
            <a:ext cx="477440" cy="119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3">
            <a:extLst>
              <a:ext uri="{FF2B5EF4-FFF2-40B4-BE49-F238E27FC236}">
                <a16:creationId xmlns:a16="http://schemas.microsoft.com/office/drawing/2014/main" id="{F39A2DBE-808C-B15A-5884-5FD84F7804F6}"/>
              </a:ext>
            </a:extLst>
          </p:cNvPr>
          <p:cNvCxnSpPr/>
          <p:nvPr/>
        </p:nvCxnSpPr>
        <p:spPr>
          <a:xfrm>
            <a:off x="2540795" y="3554015"/>
            <a:ext cx="371475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4">
            <a:extLst>
              <a:ext uri="{FF2B5EF4-FFF2-40B4-BE49-F238E27FC236}">
                <a16:creationId xmlns:a16="http://schemas.microsoft.com/office/drawing/2014/main" id="{AA64CF8A-944A-CB5D-6274-68695A915344}"/>
              </a:ext>
            </a:extLst>
          </p:cNvPr>
          <p:cNvCxnSpPr/>
          <p:nvPr/>
        </p:nvCxnSpPr>
        <p:spPr>
          <a:xfrm>
            <a:off x="2355057" y="3626643"/>
            <a:ext cx="769144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5">
            <a:extLst>
              <a:ext uri="{FF2B5EF4-FFF2-40B4-BE49-F238E27FC236}">
                <a16:creationId xmlns:a16="http://schemas.microsoft.com/office/drawing/2014/main" id="{E0C0FFE4-710F-E6AB-3691-49E6C26EA5F1}"/>
              </a:ext>
            </a:extLst>
          </p:cNvPr>
          <p:cNvCxnSpPr/>
          <p:nvPr/>
        </p:nvCxnSpPr>
        <p:spPr>
          <a:xfrm flipV="1">
            <a:off x="2434829" y="3770710"/>
            <a:ext cx="609600" cy="119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20">
            <a:extLst>
              <a:ext uri="{FF2B5EF4-FFF2-40B4-BE49-F238E27FC236}">
                <a16:creationId xmlns:a16="http://schemas.microsoft.com/office/drawing/2014/main" id="{475D81A9-CAEE-B370-E981-ED522B4D0CC5}"/>
              </a:ext>
            </a:extLst>
          </p:cNvPr>
          <p:cNvCxnSpPr/>
          <p:nvPr/>
        </p:nvCxnSpPr>
        <p:spPr>
          <a:xfrm>
            <a:off x="3946923" y="2607469"/>
            <a:ext cx="769144" cy="1191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21">
            <a:extLst>
              <a:ext uri="{FF2B5EF4-FFF2-40B4-BE49-F238E27FC236}">
                <a16:creationId xmlns:a16="http://schemas.microsoft.com/office/drawing/2014/main" id="{0DC2F1AB-FF23-1ED5-273C-EDE3E76639BC}"/>
              </a:ext>
            </a:extLst>
          </p:cNvPr>
          <p:cNvCxnSpPr/>
          <p:nvPr/>
        </p:nvCxnSpPr>
        <p:spPr>
          <a:xfrm>
            <a:off x="4132661" y="2534840"/>
            <a:ext cx="371475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22">
            <a:extLst>
              <a:ext uri="{FF2B5EF4-FFF2-40B4-BE49-F238E27FC236}">
                <a16:creationId xmlns:a16="http://schemas.microsoft.com/office/drawing/2014/main" id="{230F421D-F79E-3E9E-1C34-6CA821ED5D89}"/>
              </a:ext>
            </a:extLst>
          </p:cNvPr>
          <p:cNvCxnSpPr/>
          <p:nvPr/>
        </p:nvCxnSpPr>
        <p:spPr>
          <a:xfrm>
            <a:off x="4079081" y="2462213"/>
            <a:ext cx="477441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23">
            <a:extLst>
              <a:ext uri="{FF2B5EF4-FFF2-40B4-BE49-F238E27FC236}">
                <a16:creationId xmlns:a16="http://schemas.microsoft.com/office/drawing/2014/main" id="{F0239F57-0EBC-6C2F-579F-24254E4747E1}"/>
              </a:ext>
            </a:extLst>
          </p:cNvPr>
          <p:cNvCxnSpPr/>
          <p:nvPr/>
        </p:nvCxnSpPr>
        <p:spPr>
          <a:xfrm>
            <a:off x="4026694" y="2389585"/>
            <a:ext cx="609600" cy="119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" name="Group 81">
            <a:extLst>
              <a:ext uri="{FF2B5EF4-FFF2-40B4-BE49-F238E27FC236}">
                <a16:creationId xmlns:a16="http://schemas.microsoft.com/office/drawing/2014/main" id="{D3C8FE01-6C23-CEB1-5445-B7EED4D645A1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1828800" y="4420792"/>
            <a:ext cx="769144" cy="146447"/>
            <a:chOff x="914400" y="6033654"/>
            <a:chExt cx="1025380" cy="194975"/>
          </a:xfrm>
        </p:grpSpPr>
        <p:cxnSp>
          <p:nvCxnSpPr>
            <p:cNvPr id="20" name="Straight Connector 44">
              <a:extLst>
                <a:ext uri="{FF2B5EF4-FFF2-40B4-BE49-F238E27FC236}">
                  <a16:creationId xmlns:a16="http://schemas.microsoft.com/office/drawing/2014/main" id="{89F7540E-C9A8-FE51-2C50-BD2F955C8F44}"/>
                </a:ext>
              </a:extLst>
            </p:cNvPr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45">
              <a:extLst>
                <a:ext uri="{FF2B5EF4-FFF2-40B4-BE49-F238E27FC236}">
                  <a16:creationId xmlns:a16="http://schemas.microsoft.com/office/drawing/2014/main" id="{CE894DE3-5702-94A4-79A7-02D4114C322A}"/>
                </a:ext>
              </a:extLst>
            </p:cNvPr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46">
              <a:extLst>
                <a:ext uri="{FF2B5EF4-FFF2-40B4-BE49-F238E27FC236}">
                  <a16:creationId xmlns:a16="http://schemas.microsoft.com/office/drawing/2014/main" id="{CDD38016-513C-A923-74E4-D0AB3FBDE5BD}"/>
                </a:ext>
              </a:extLst>
            </p:cNvPr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3" name="Straight Connector 37">
            <a:extLst>
              <a:ext uri="{FF2B5EF4-FFF2-40B4-BE49-F238E27FC236}">
                <a16:creationId xmlns:a16="http://schemas.microsoft.com/office/drawing/2014/main" id="{1442EDB3-1DA8-0774-EC88-580A724DE655}"/>
              </a:ext>
            </a:extLst>
          </p:cNvPr>
          <p:cNvCxnSpPr/>
          <p:nvPr/>
        </p:nvCxnSpPr>
        <p:spPr>
          <a:xfrm flipV="1">
            <a:off x="1908572" y="4638675"/>
            <a:ext cx="609600" cy="1191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Group 87">
            <a:extLst>
              <a:ext uri="{FF2B5EF4-FFF2-40B4-BE49-F238E27FC236}">
                <a16:creationId xmlns:a16="http://schemas.microsoft.com/office/drawing/2014/main" id="{000506E5-C787-DF20-4B95-C90D7DA52CC7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3314700" y="4171950"/>
            <a:ext cx="769144" cy="217885"/>
            <a:chOff x="2175020" y="6019800"/>
            <a:chExt cx="1025380" cy="290946"/>
          </a:xfrm>
        </p:grpSpPr>
        <p:grpSp>
          <p:nvGrpSpPr>
            <p:cNvPr id="25" name="Group 82">
              <a:extLst>
                <a:ext uri="{FF2B5EF4-FFF2-40B4-BE49-F238E27FC236}">
                  <a16:creationId xmlns:a16="http://schemas.microsoft.com/office/drawing/2014/main" id="{CD397D66-335A-2F4E-B5F8-520421C510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27" name="Straight Connector 41">
                <a:extLst>
                  <a:ext uri="{FF2B5EF4-FFF2-40B4-BE49-F238E27FC236}">
                    <a16:creationId xmlns:a16="http://schemas.microsoft.com/office/drawing/2014/main" id="{090B168A-CF30-E715-EE23-559B57AB86B2}"/>
                  </a:ext>
                </a:extLst>
              </p:cNvPr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42">
                <a:extLst>
                  <a:ext uri="{FF2B5EF4-FFF2-40B4-BE49-F238E27FC236}">
                    <a16:creationId xmlns:a16="http://schemas.microsoft.com/office/drawing/2014/main" id="{BF08C5A8-143E-ED33-9C5E-2BD9A7079BD7}"/>
                  </a:ext>
                </a:extLst>
              </p:cNvPr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43">
                <a:extLst>
                  <a:ext uri="{FF2B5EF4-FFF2-40B4-BE49-F238E27FC236}">
                    <a16:creationId xmlns:a16="http://schemas.microsoft.com/office/drawing/2014/main" id="{08C774F9-EEE2-F47C-40F1-A78545A90AD5}"/>
                  </a:ext>
                </a:extLst>
              </p:cNvPr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Connector 40">
              <a:extLst>
                <a:ext uri="{FF2B5EF4-FFF2-40B4-BE49-F238E27FC236}">
                  <a16:creationId xmlns:a16="http://schemas.microsoft.com/office/drawing/2014/main" id="{D349424F-68F4-67BB-999A-0B56FB620BF5}"/>
                </a:ext>
              </a:extLst>
            </p:cNvPr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0" name="Straight Connector 51">
            <a:extLst>
              <a:ext uri="{FF2B5EF4-FFF2-40B4-BE49-F238E27FC236}">
                <a16:creationId xmlns:a16="http://schemas.microsoft.com/office/drawing/2014/main" id="{B598CF07-E2D1-86DE-A8A2-30A766C46383}"/>
              </a:ext>
            </a:extLst>
          </p:cNvPr>
          <p:cNvCxnSpPr/>
          <p:nvPr/>
        </p:nvCxnSpPr>
        <p:spPr>
          <a:xfrm>
            <a:off x="6915150" y="4046934"/>
            <a:ext cx="769144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52">
            <a:extLst>
              <a:ext uri="{FF2B5EF4-FFF2-40B4-BE49-F238E27FC236}">
                <a16:creationId xmlns:a16="http://schemas.microsoft.com/office/drawing/2014/main" id="{8E67E20D-DF98-450C-5C50-C29F580EAE45}"/>
              </a:ext>
            </a:extLst>
          </p:cNvPr>
          <p:cNvCxnSpPr/>
          <p:nvPr/>
        </p:nvCxnSpPr>
        <p:spPr>
          <a:xfrm flipV="1">
            <a:off x="7100888" y="3829050"/>
            <a:ext cx="371475" cy="1191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53">
            <a:extLst>
              <a:ext uri="{FF2B5EF4-FFF2-40B4-BE49-F238E27FC236}">
                <a16:creationId xmlns:a16="http://schemas.microsoft.com/office/drawing/2014/main" id="{EE5B36D2-A51D-8447-4A60-934A60420A06}"/>
              </a:ext>
            </a:extLst>
          </p:cNvPr>
          <p:cNvCxnSpPr/>
          <p:nvPr/>
        </p:nvCxnSpPr>
        <p:spPr>
          <a:xfrm flipV="1">
            <a:off x="7047310" y="3901679"/>
            <a:ext cx="477440" cy="119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54">
            <a:extLst>
              <a:ext uri="{FF2B5EF4-FFF2-40B4-BE49-F238E27FC236}">
                <a16:creationId xmlns:a16="http://schemas.microsoft.com/office/drawing/2014/main" id="{B0EAA516-FB41-9B1D-3599-D95778386740}"/>
              </a:ext>
            </a:extLst>
          </p:cNvPr>
          <p:cNvCxnSpPr/>
          <p:nvPr/>
        </p:nvCxnSpPr>
        <p:spPr>
          <a:xfrm flipV="1">
            <a:off x="6994922" y="3974306"/>
            <a:ext cx="6096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55">
            <a:extLst>
              <a:ext uri="{FF2B5EF4-FFF2-40B4-BE49-F238E27FC236}">
                <a16:creationId xmlns:a16="http://schemas.microsoft.com/office/drawing/2014/main" id="{3E4A68AA-EC09-82FB-24CF-FD86579BA90A}"/>
              </a:ext>
            </a:extLst>
          </p:cNvPr>
          <p:cNvCxnSpPr/>
          <p:nvPr/>
        </p:nvCxnSpPr>
        <p:spPr>
          <a:xfrm>
            <a:off x="3912395" y="3599260"/>
            <a:ext cx="769144" cy="119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56">
            <a:extLst>
              <a:ext uri="{FF2B5EF4-FFF2-40B4-BE49-F238E27FC236}">
                <a16:creationId xmlns:a16="http://schemas.microsoft.com/office/drawing/2014/main" id="{DCDA13BE-F573-5687-CF4F-188FA6AFC244}"/>
              </a:ext>
            </a:extLst>
          </p:cNvPr>
          <p:cNvCxnSpPr/>
          <p:nvPr/>
        </p:nvCxnSpPr>
        <p:spPr>
          <a:xfrm>
            <a:off x="4098131" y="3526631"/>
            <a:ext cx="371475" cy="1191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94">
            <a:extLst>
              <a:ext uri="{FF2B5EF4-FFF2-40B4-BE49-F238E27FC236}">
                <a16:creationId xmlns:a16="http://schemas.microsoft.com/office/drawing/2014/main" id="{9BEEAF5D-516B-57CF-18E8-FC0AAB160582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3992166" y="3382566"/>
            <a:ext cx="609600" cy="72628"/>
            <a:chOff x="6278274" y="6096000"/>
            <a:chExt cx="813233" cy="96982"/>
          </a:xfrm>
        </p:grpSpPr>
        <p:cxnSp>
          <p:nvCxnSpPr>
            <p:cNvPr id="37" name="Straight Connector 58">
              <a:extLst>
                <a:ext uri="{FF2B5EF4-FFF2-40B4-BE49-F238E27FC236}">
                  <a16:creationId xmlns:a16="http://schemas.microsoft.com/office/drawing/2014/main" id="{1B3A7A71-A1CC-BD75-F340-4B32BE359D99}"/>
                </a:ext>
              </a:extLst>
            </p:cNvPr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59">
              <a:extLst>
                <a:ext uri="{FF2B5EF4-FFF2-40B4-BE49-F238E27FC236}">
                  <a16:creationId xmlns:a16="http://schemas.microsoft.com/office/drawing/2014/main" id="{D56BCCC8-FAED-553F-257D-55F98CA9C803}"/>
                </a:ext>
              </a:extLst>
            </p:cNvPr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62">
            <a:extLst>
              <a:ext uri="{FF2B5EF4-FFF2-40B4-BE49-F238E27FC236}">
                <a16:creationId xmlns:a16="http://schemas.microsoft.com/office/drawing/2014/main" id="{A4898D83-7D74-3EEF-2B72-108B846B5311}"/>
              </a:ext>
            </a:extLst>
          </p:cNvPr>
          <p:cNvCxnSpPr/>
          <p:nvPr/>
        </p:nvCxnSpPr>
        <p:spPr>
          <a:xfrm rot="10800000" flipV="1">
            <a:off x="3226594" y="2628899"/>
            <a:ext cx="431006" cy="17145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64">
            <a:extLst>
              <a:ext uri="{FF2B5EF4-FFF2-40B4-BE49-F238E27FC236}">
                <a16:creationId xmlns:a16="http://schemas.microsoft.com/office/drawing/2014/main" id="{22BAB39D-12D4-E2D5-76C5-0363E82FFAAB}"/>
              </a:ext>
            </a:extLst>
          </p:cNvPr>
          <p:cNvCxnSpPr/>
          <p:nvPr/>
        </p:nvCxnSpPr>
        <p:spPr>
          <a:xfrm rot="5400000" flipH="1" flipV="1">
            <a:off x="2543175" y="3249215"/>
            <a:ext cx="40005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68">
            <a:extLst>
              <a:ext uri="{FF2B5EF4-FFF2-40B4-BE49-F238E27FC236}">
                <a16:creationId xmlns:a16="http://schemas.microsoft.com/office/drawing/2014/main" id="{098B8C7A-EE57-8F5C-5EE0-92B40D066574}"/>
              </a:ext>
            </a:extLst>
          </p:cNvPr>
          <p:cNvCxnSpPr/>
          <p:nvPr/>
        </p:nvCxnSpPr>
        <p:spPr>
          <a:xfrm flipV="1">
            <a:off x="2286000" y="3906440"/>
            <a:ext cx="457200" cy="3429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70">
            <a:extLst>
              <a:ext uri="{FF2B5EF4-FFF2-40B4-BE49-F238E27FC236}">
                <a16:creationId xmlns:a16="http://schemas.microsoft.com/office/drawing/2014/main" id="{D90B6F56-0265-D70A-FC55-66B05042E5A4}"/>
              </a:ext>
            </a:extLst>
          </p:cNvPr>
          <p:cNvCxnSpPr/>
          <p:nvPr/>
        </p:nvCxnSpPr>
        <p:spPr>
          <a:xfrm rot="10800000">
            <a:off x="3055144" y="3943349"/>
            <a:ext cx="228600" cy="17145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78">
            <a:extLst>
              <a:ext uri="{FF2B5EF4-FFF2-40B4-BE49-F238E27FC236}">
                <a16:creationId xmlns:a16="http://schemas.microsoft.com/office/drawing/2014/main" id="{0325B50E-B770-4097-CC47-B71B9AD0E716}"/>
              </a:ext>
            </a:extLst>
          </p:cNvPr>
          <p:cNvCxnSpPr/>
          <p:nvPr/>
        </p:nvCxnSpPr>
        <p:spPr>
          <a:xfrm flipV="1">
            <a:off x="4269581" y="5028010"/>
            <a:ext cx="371475" cy="119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4" name="Group 80">
            <a:extLst>
              <a:ext uri="{FF2B5EF4-FFF2-40B4-BE49-F238E27FC236}">
                <a16:creationId xmlns:a16="http://schemas.microsoft.com/office/drawing/2014/main" id="{07A3A91A-4B06-9065-1809-FF6E52DF58D0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4083845" y="4811317"/>
            <a:ext cx="769144" cy="145256"/>
            <a:chOff x="3200400" y="5791200"/>
            <a:chExt cx="1025380" cy="193964"/>
          </a:xfrm>
        </p:grpSpPr>
        <p:cxnSp>
          <p:nvCxnSpPr>
            <p:cNvPr id="45" name="Straight Connector 77">
              <a:extLst>
                <a:ext uri="{FF2B5EF4-FFF2-40B4-BE49-F238E27FC236}">
                  <a16:creationId xmlns:a16="http://schemas.microsoft.com/office/drawing/2014/main" id="{95129BE3-1F62-D8AB-62B3-E32FC40CA60C}"/>
                </a:ext>
              </a:extLst>
            </p:cNvPr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79">
              <a:extLst>
                <a:ext uri="{FF2B5EF4-FFF2-40B4-BE49-F238E27FC236}">
                  <a16:creationId xmlns:a16="http://schemas.microsoft.com/office/drawing/2014/main" id="{459EEE10-152C-B054-9EDE-4585D3A2CD09}"/>
                </a:ext>
              </a:extLst>
            </p:cNvPr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76">
              <a:extLst>
                <a:ext uri="{FF2B5EF4-FFF2-40B4-BE49-F238E27FC236}">
                  <a16:creationId xmlns:a16="http://schemas.microsoft.com/office/drawing/2014/main" id="{F6D468E3-A29D-FCDE-BADF-DFB51C3180CF}"/>
                </a:ext>
              </a:extLst>
            </p:cNvPr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8" name="Straight Connector 83">
            <a:extLst>
              <a:ext uri="{FF2B5EF4-FFF2-40B4-BE49-F238E27FC236}">
                <a16:creationId xmlns:a16="http://schemas.microsoft.com/office/drawing/2014/main" id="{6006F981-0103-03CA-EE08-0CE6A6D0E583}"/>
              </a:ext>
            </a:extLst>
          </p:cNvPr>
          <p:cNvCxnSpPr/>
          <p:nvPr/>
        </p:nvCxnSpPr>
        <p:spPr>
          <a:xfrm flipV="1">
            <a:off x="1957388" y="5253038"/>
            <a:ext cx="371475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9" name="Group 86">
            <a:extLst>
              <a:ext uri="{FF2B5EF4-FFF2-40B4-BE49-F238E27FC236}">
                <a16:creationId xmlns:a16="http://schemas.microsoft.com/office/drawing/2014/main" id="{9808BAC4-87CF-B12F-9A17-6DECD3487BC2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1771650" y="5106591"/>
            <a:ext cx="769144" cy="73819"/>
            <a:chOff x="1752600" y="5562600"/>
            <a:chExt cx="1025380" cy="97993"/>
          </a:xfrm>
        </p:grpSpPr>
        <p:cxnSp>
          <p:nvCxnSpPr>
            <p:cNvPr id="50" name="Straight Connector 82">
              <a:extLst>
                <a:ext uri="{FF2B5EF4-FFF2-40B4-BE49-F238E27FC236}">
                  <a16:creationId xmlns:a16="http://schemas.microsoft.com/office/drawing/2014/main" id="{C8EF26F8-1973-4A1B-9C3C-481EA6D1C0EE}"/>
                </a:ext>
              </a:extLst>
            </p:cNvPr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84">
              <a:extLst>
                <a:ext uri="{FF2B5EF4-FFF2-40B4-BE49-F238E27FC236}">
                  <a16:creationId xmlns:a16="http://schemas.microsoft.com/office/drawing/2014/main" id="{F788A950-3049-ECF8-205D-8BCE30531E59}"/>
                </a:ext>
              </a:extLst>
            </p:cNvPr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85">
            <a:extLst>
              <a:ext uri="{FF2B5EF4-FFF2-40B4-BE49-F238E27FC236}">
                <a16:creationId xmlns:a16="http://schemas.microsoft.com/office/drawing/2014/main" id="{EFFED9C6-6A90-3543-871E-EA94131FFB7F}"/>
              </a:ext>
            </a:extLst>
          </p:cNvPr>
          <p:cNvCxnSpPr/>
          <p:nvPr/>
        </p:nvCxnSpPr>
        <p:spPr>
          <a:xfrm flipV="1">
            <a:off x="1851422" y="5324475"/>
            <a:ext cx="609600" cy="1191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92">
            <a:extLst>
              <a:ext uri="{FF2B5EF4-FFF2-40B4-BE49-F238E27FC236}">
                <a16:creationId xmlns:a16="http://schemas.microsoft.com/office/drawing/2014/main" id="{F8D3ABF7-561F-A67F-885D-1D0EDA3856C3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2888457" y="5382815"/>
            <a:ext cx="769144" cy="217884"/>
            <a:chOff x="2479820" y="6019800"/>
            <a:chExt cx="1025380" cy="290946"/>
          </a:xfrm>
        </p:grpSpPr>
        <p:cxnSp>
          <p:nvCxnSpPr>
            <p:cNvPr id="54" name="Straight Connector 87">
              <a:extLst>
                <a:ext uri="{FF2B5EF4-FFF2-40B4-BE49-F238E27FC236}">
                  <a16:creationId xmlns:a16="http://schemas.microsoft.com/office/drawing/2014/main" id="{8C7F07E8-3C86-66C6-5130-E4FBE3B6EF70}"/>
                </a:ext>
              </a:extLst>
            </p:cNvPr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5" name="Group 88">
              <a:extLst>
                <a:ext uri="{FF2B5EF4-FFF2-40B4-BE49-F238E27FC236}">
                  <a16:creationId xmlns:a16="http://schemas.microsoft.com/office/drawing/2014/main" id="{7CC4805F-95E0-4FD2-A3E6-114C6BEE618A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57" name="Straight Connector 89">
                <a:extLst>
                  <a:ext uri="{FF2B5EF4-FFF2-40B4-BE49-F238E27FC236}">
                    <a16:creationId xmlns:a16="http://schemas.microsoft.com/office/drawing/2014/main" id="{1D3D4786-9F35-F41C-8CF7-FE8E4105E8D2}"/>
                  </a:ext>
                </a:extLst>
              </p:cNvPr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90">
                <a:extLst>
                  <a:ext uri="{FF2B5EF4-FFF2-40B4-BE49-F238E27FC236}">
                    <a16:creationId xmlns:a16="http://schemas.microsoft.com/office/drawing/2014/main" id="{207FFB6B-DD92-BC52-AB57-B54D3AFBA510}"/>
                  </a:ext>
                </a:extLst>
              </p:cNvPr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Straight Connector 91">
              <a:extLst>
                <a:ext uri="{FF2B5EF4-FFF2-40B4-BE49-F238E27FC236}">
                  <a16:creationId xmlns:a16="http://schemas.microsoft.com/office/drawing/2014/main" id="{2AD51623-94FA-DF37-6684-09888DEB7BFB}"/>
                </a:ext>
              </a:extLst>
            </p:cNvPr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98">
            <a:extLst>
              <a:ext uri="{FF2B5EF4-FFF2-40B4-BE49-F238E27FC236}">
                <a16:creationId xmlns:a16="http://schemas.microsoft.com/office/drawing/2014/main" id="{7A39DE62-37C3-F584-97D5-C8BC974C4A32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5283995" y="3771900"/>
            <a:ext cx="769144" cy="217885"/>
            <a:chOff x="4267200" y="5119254"/>
            <a:chExt cx="1025380" cy="290946"/>
          </a:xfrm>
        </p:grpSpPr>
        <p:cxnSp>
          <p:nvCxnSpPr>
            <p:cNvPr id="60" name="Straight Connector 93">
              <a:extLst>
                <a:ext uri="{FF2B5EF4-FFF2-40B4-BE49-F238E27FC236}">
                  <a16:creationId xmlns:a16="http://schemas.microsoft.com/office/drawing/2014/main" id="{57A7067D-D071-F7B8-A62D-3B3A7225CD5C}"/>
                </a:ext>
              </a:extLst>
            </p:cNvPr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1" name="Group 94">
              <a:extLst>
                <a:ext uri="{FF2B5EF4-FFF2-40B4-BE49-F238E27FC236}">
                  <a16:creationId xmlns:a16="http://schemas.microsoft.com/office/drawing/2014/main" id="{E6CF1197-0098-7104-ADCF-4B9BB80AD701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62" name="Straight Connector 95">
                <a:extLst>
                  <a:ext uri="{FF2B5EF4-FFF2-40B4-BE49-F238E27FC236}">
                    <a16:creationId xmlns:a16="http://schemas.microsoft.com/office/drawing/2014/main" id="{79D84DAD-1884-85FD-D53A-270881E3F547}"/>
                  </a:ext>
                </a:extLst>
              </p:cNvPr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96">
                <a:extLst>
                  <a:ext uri="{FF2B5EF4-FFF2-40B4-BE49-F238E27FC236}">
                    <a16:creationId xmlns:a16="http://schemas.microsoft.com/office/drawing/2014/main" id="{4FE6D0E8-D183-0919-62EB-F632A1878A1F}"/>
                  </a:ext>
                </a:extLst>
              </p:cNvPr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97">
                <a:extLst>
                  <a:ext uri="{FF2B5EF4-FFF2-40B4-BE49-F238E27FC236}">
                    <a16:creationId xmlns:a16="http://schemas.microsoft.com/office/drawing/2014/main" id="{5109034B-6C3D-D064-852E-ACD8DBA55FF0}"/>
                  </a:ext>
                </a:extLst>
              </p:cNvPr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5" name="Straight Connector 105">
            <a:extLst>
              <a:ext uri="{FF2B5EF4-FFF2-40B4-BE49-F238E27FC236}">
                <a16:creationId xmlns:a16="http://schemas.microsoft.com/office/drawing/2014/main" id="{79F8696D-B72F-6A5A-BCB8-FEB70739B36F}"/>
              </a:ext>
            </a:extLst>
          </p:cNvPr>
          <p:cNvCxnSpPr/>
          <p:nvPr/>
        </p:nvCxnSpPr>
        <p:spPr>
          <a:xfrm flipV="1">
            <a:off x="6229350" y="5361384"/>
            <a:ext cx="769144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6" name="Group 106">
            <a:extLst>
              <a:ext uri="{FF2B5EF4-FFF2-40B4-BE49-F238E27FC236}">
                <a16:creationId xmlns:a16="http://schemas.microsoft.com/office/drawing/2014/main" id="{C313FF9D-3BA3-12C1-DD43-BF11D27B5A31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6309122" y="5143501"/>
            <a:ext cx="609600" cy="145256"/>
            <a:chOff x="4338494" y="6019800"/>
            <a:chExt cx="813233" cy="193964"/>
          </a:xfrm>
        </p:grpSpPr>
        <p:cxnSp>
          <p:nvCxnSpPr>
            <p:cNvPr id="67" name="Straight Connector 101">
              <a:extLst>
                <a:ext uri="{FF2B5EF4-FFF2-40B4-BE49-F238E27FC236}">
                  <a16:creationId xmlns:a16="http://schemas.microsoft.com/office/drawing/2014/main" id="{F80ADE3B-68AD-A8A2-67E9-CC7E65A9A566}"/>
                </a:ext>
              </a:extLst>
            </p:cNvPr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104">
              <a:extLst>
                <a:ext uri="{FF2B5EF4-FFF2-40B4-BE49-F238E27FC236}">
                  <a16:creationId xmlns:a16="http://schemas.microsoft.com/office/drawing/2014/main" id="{E40F16DB-DEFB-351A-8FD8-DD994C9EF180}"/>
                </a:ext>
              </a:extLst>
            </p:cNvPr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103">
              <a:extLst>
                <a:ext uri="{FF2B5EF4-FFF2-40B4-BE49-F238E27FC236}">
                  <a16:creationId xmlns:a16="http://schemas.microsoft.com/office/drawing/2014/main" id="{6563F7E8-E6E1-DE72-A5F2-0695CFAA494A}"/>
                </a:ext>
              </a:extLst>
            </p:cNvPr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0" name="Straight Arrow Connector 109">
            <a:extLst>
              <a:ext uri="{FF2B5EF4-FFF2-40B4-BE49-F238E27FC236}">
                <a16:creationId xmlns:a16="http://schemas.microsoft.com/office/drawing/2014/main" id="{53ACCED0-C18D-AE59-D16C-747D5D9732B9}"/>
              </a:ext>
            </a:extLst>
          </p:cNvPr>
          <p:cNvCxnSpPr/>
          <p:nvPr/>
        </p:nvCxnSpPr>
        <p:spPr>
          <a:xfrm rot="5400000" flipH="1" flipV="1">
            <a:off x="2082999" y="4858346"/>
            <a:ext cx="228600" cy="119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111">
            <a:extLst>
              <a:ext uri="{FF2B5EF4-FFF2-40B4-BE49-F238E27FC236}">
                <a16:creationId xmlns:a16="http://schemas.microsoft.com/office/drawing/2014/main" id="{F14606A2-086B-FE8C-055D-C51D3520356A}"/>
              </a:ext>
            </a:extLst>
          </p:cNvPr>
          <p:cNvCxnSpPr/>
          <p:nvPr/>
        </p:nvCxnSpPr>
        <p:spPr>
          <a:xfrm rot="10800000">
            <a:off x="2597944" y="5200649"/>
            <a:ext cx="285750" cy="17145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114">
            <a:extLst>
              <a:ext uri="{FF2B5EF4-FFF2-40B4-BE49-F238E27FC236}">
                <a16:creationId xmlns:a16="http://schemas.microsoft.com/office/drawing/2014/main" id="{FD67819D-313C-45EB-1B57-E27AA315283F}"/>
              </a:ext>
            </a:extLst>
          </p:cNvPr>
          <p:cNvCxnSpPr/>
          <p:nvPr/>
        </p:nvCxnSpPr>
        <p:spPr>
          <a:xfrm rot="10800000" flipV="1">
            <a:off x="3683794" y="5257799"/>
            <a:ext cx="2228850" cy="17145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116">
            <a:extLst>
              <a:ext uri="{FF2B5EF4-FFF2-40B4-BE49-F238E27FC236}">
                <a16:creationId xmlns:a16="http://schemas.microsoft.com/office/drawing/2014/main" id="{32259513-FC1E-0E08-82BD-8C682C106359}"/>
              </a:ext>
            </a:extLst>
          </p:cNvPr>
          <p:cNvCxnSpPr/>
          <p:nvPr/>
        </p:nvCxnSpPr>
        <p:spPr>
          <a:xfrm rot="10800000">
            <a:off x="3969544" y="4514849"/>
            <a:ext cx="228600" cy="17145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119">
            <a:extLst>
              <a:ext uri="{FF2B5EF4-FFF2-40B4-BE49-F238E27FC236}">
                <a16:creationId xmlns:a16="http://schemas.microsoft.com/office/drawing/2014/main" id="{743FA623-6C31-7ECF-6713-90146BC8430D}"/>
              </a:ext>
            </a:extLst>
          </p:cNvPr>
          <p:cNvCxnSpPr/>
          <p:nvPr/>
        </p:nvCxnSpPr>
        <p:spPr>
          <a:xfrm rot="10800000" flipV="1">
            <a:off x="4541044" y="4114799"/>
            <a:ext cx="685800" cy="51435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121">
            <a:extLst>
              <a:ext uri="{FF2B5EF4-FFF2-40B4-BE49-F238E27FC236}">
                <a16:creationId xmlns:a16="http://schemas.microsoft.com/office/drawing/2014/main" id="{AD44EC8A-4F1B-B288-854C-78B3A5858CF0}"/>
              </a:ext>
            </a:extLst>
          </p:cNvPr>
          <p:cNvCxnSpPr/>
          <p:nvPr/>
        </p:nvCxnSpPr>
        <p:spPr>
          <a:xfrm>
            <a:off x="4800600" y="3428999"/>
            <a:ext cx="5715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123">
            <a:extLst>
              <a:ext uri="{FF2B5EF4-FFF2-40B4-BE49-F238E27FC236}">
                <a16:creationId xmlns:a16="http://schemas.microsoft.com/office/drawing/2014/main" id="{1E5903AB-4CE2-2024-DEF4-DCBCA965546F}"/>
              </a:ext>
            </a:extLst>
          </p:cNvPr>
          <p:cNvCxnSpPr/>
          <p:nvPr/>
        </p:nvCxnSpPr>
        <p:spPr>
          <a:xfrm rot="5400000">
            <a:off x="4111824" y="3000971"/>
            <a:ext cx="400050" cy="119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128">
            <a:extLst>
              <a:ext uri="{FF2B5EF4-FFF2-40B4-BE49-F238E27FC236}">
                <a16:creationId xmlns:a16="http://schemas.microsoft.com/office/drawing/2014/main" id="{5DAECF01-FFAE-9764-F50F-CC943FC47E89}"/>
              </a:ext>
            </a:extLst>
          </p:cNvPr>
          <p:cNvCxnSpPr/>
          <p:nvPr/>
        </p:nvCxnSpPr>
        <p:spPr>
          <a:xfrm>
            <a:off x="5587604" y="4669631"/>
            <a:ext cx="477440" cy="1191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129">
            <a:extLst>
              <a:ext uri="{FF2B5EF4-FFF2-40B4-BE49-F238E27FC236}">
                <a16:creationId xmlns:a16="http://schemas.microsoft.com/office/drawing/2014/main" id="{A3155B30-4F1D-C2E2-68AE-7E872B14D8AE}"/>
              </a:ext>
            </a:extLst>
          </p:cNvPr>
          <p:cNvCxnSpPr/>
          <p:nvPr/>
        </p:nvCxnSpPr>
        <p:spPr>
          <a:xfrm flipV="1">
            <a:off x="5455445" y="4742260"/>
            <a:ext cx="769144" cy="119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9" name="Group 131">
            <a:extLst>
              <a:ext uri="{FF2B5EF4-FFF2-40B4-BE49-F238E27FC236}">
                <a16:creationId xmlns:a16="http://schemas.microsoft.com/office/drawing/2014/main" id="{294199A8-197E-60B7-E412-57DC538A0A22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5535216" y="4525566"/>
            <a:ext cx="609600" cy="72628"/>
            <a:chOff x="6472094" y="4738254"/>
            <a:chExt cx="813233" cy="97993"/>
          </a:xfrm>
        </p:grpSpPr>
        <p:cxnSp>
          <p:nvCxnSpPr>
            <p:cNvPr id="80" name="Straight Connector 126">
              <a:extLst>
                <a:ext uri="{FF2B5EF4-FFF2-40B4-BE49-F238E27FC236}">
                  <a16:creationId xmlns:a16="http://schemas.microsoft.com/office/drawing/2014/main" id="{45AFCE12-20B9-D8BC-B1BC-9F4161664FA6}"/>
                </a:ext>
              </a:extLst>
            </p:cNvPr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130">
              <a:extLst>
                <a:ext uri="{FF2B5EF4-FFF2-40B4-BE49-F238E27FC236}">
                  <a16:creationId xmlns:a16="http://schemas.microsoft.com/office/drawing/2014/main" id="{BE41AC49-619A-8A75-A270-C61AB308D2A0}"/>
                </a:ext>
              </a:extLst>
            </p:cNvPr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2" name="Straight Arrow Connector 133">
            <a:extLst>
              <a:ext uri="{FF2B5EF4-FFF2-40B4-BE49-F238E27FC236}">
                <a16:creationId xmlns:a16="http://schemas.microsoft.com/office/drawing/2014/main" id="{65B2D272-4ACE-5C00-2097-009E5B3AA0D1}"/>
              </a:ext>
            </a:extLst>
          </p:cNvPr>
          <p:cNvCxnSpPr/>
          <p:nvPr/>
        </p:nvCxnSpPr>
        <p:spPr>
          <a:xfrm rot="10800000">
            <a:off x="4883944" y="2743199"/>
            <a:ext cx="1828800" cy="10287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137">
            <a:extLst>
              <a:ext uri="{FF2B5EF4-FFF2-40B4-BE49-F238E27FC236}">
                <a16:creationId xmlns:a16="http://schemas.microsoft.com/office/drawing/2014/main" id="{B3A462A3-7C61-3509-D391-404C40C1DEC1}"/>
              </a:ext>
            </a:extLst>
          </p:cNvPr>
          <p:cNvCxnSpPr/>
          <p:nvPr/>
        </p:nvCxnSpPr>
        <p:spPr>
          <a:xfrm rot="16200000" flipH="1">
            <a:off x="5598319" y="4200524"/>
            <a:ext cx="342900" cy="17145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141">
            <a:extLst>
              <a:ext uri="{FF2B5EF4-FFF2-40B4-BE49-F238E27FC236}">
                <a16:creationId xmlns:a16="http://schemas.microsoft.com/office/drawing/2014/main" id="{186FC8E6-AAC8-2377-F039-2E43BE47E133}"/>
              </a:ext>
            </a:extLst>
          </p:cNvPr>
          <p:cNvCxnSpPr/>
          <p:nvPr/>
        </p:nvCxnSpPr>
        <p:spPr>
          <a:xfrm>
            <a:off x="5969794" y="4857749"/>
            <a:ext cx="457200" cy="17145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143">
            <a:extLst>
              <a:ext uri="{FF2B5EF4-FFF2-40B4-BE49-F238E27FC236}">
                <a16:creationId xmlns:a16="http://schemas.microsoft.com/office/drawing/2014/main" id="{B9F6B3A1-7B20-0219-0829-FC012F378C5C}"/>
              </a:ext>
            </a:extLst>
          </p:cNvPr>
          <p:cNvCxnSpPr/>
          <p:nvPr/>
        </p:nvCxnSpPr>
        <p:spPr>
          <a:xfrm rot="5400000" flipH="1" flipV="1">
            <a:off x="6569869" y="4314824"/>
            <a:ext cx="800100" cy="62865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6" name="Group 168">
            <a:extLst>
              <a:ext uri="{FF2B5EF4-FFF2-40B4-BE49-F238E27FC236}">
                <a16:creationId xmlns:a16="http://schemas.microsoft.com/office/drawing/2014/main" id="{246676C3-C04C-88E1-03EA-4152CC1A7A97}"/>
              </a:ext>
            </a:extLst>
          </p:cNvPr>
          <p:cNvGrpSpPr>
            <a:grpSpLocks/>
          </p:cNvGrpSpPr>
          <p:nvPr/>
        </p:nvGrpSpPr>
        <p:grpSpPr bwMode="auto">
          <a:xfrm>
            <a:off x="1543050" y="2343151"/>
            <a:ext cx="5314950" cy="3329133"/>
            <a:chOff x="457200" y="2133600"/>
            <a:chExt cx="7086600" cy="4439525"/>
          </a:xfrm>
        </p:grpSpPr>
        <p:sp>
          <p:nvSpPr>
            <p:cNvPr id="87" name="TextBox 150">
              <a:extLst>
                <a:ext uri="{FF2B5EF4-FFF2-40B4-BE49-F238E27FC236}">
                  <a16:creationId xmlns:a16="http://schemas.microsoft.com/office/drawing/2014/main" id="{767A343D-5390-1790-27A7-2D0539DEA3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3000" y="2590799"/>
              <a:ext cx="304800" cy="477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725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88" name="TextBox 154">
              <a:extLst>
                <a:ext uri="{FF2B5EF4-FFF2-40B4-BE49-F238E27FC236}">
                  <a16:creationId xmlns:a16="http://schemas.microsoft.com/office/drawing/2014/main" id="{3A9934E2-2100-914D-D567-FE90462380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2800" y="2133600"/>
              <a:ext cx="304800" cy="477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725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89" name="TextBox 156">
              <a:extLst>
                <a:ext uri="{FF2B5EF4-FFF2-40B4-BE49-F238E27FC236}">
                  <a16:creationId xmlns:a16="http://schemas.microsoft.com/office/drawing/2014/main" id="{9005075E-61A7-E2C0-839D-7F02D073B1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39000" y="4038600"/>
              <a:ext cx="304800" cy="477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725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90" name="TextBox 157">
              <a:extLst>
                <a:ext uri="{FF2B5EF4-FFF2-40B4-BE49-F238E27FC236}">
                  <a16:creationId xmlns:a16="http://schemas.microsoft.com/office/drawing/2014/main" id="{0D0BD341-E5B7-DCDE-3C92-DF77AEAA3B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0800" y="5791199"/>
              <a:ext cx="304800" cy="477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725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91" name="TextBox 158">
              <a:extLst>
                <a:ext uri="{FF2B5EF4-FFF2-40B4-BE49-F238E27FC236}">
                  <a16:creationId xmlns:a16="http://schemas.microsoft.com/office/drawing/2014/main" id="{B29938E5-31CB-8C66-AC2C-B70CF05A33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4953000"/>
              <a:ext cx="304800" cy="477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725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92" name="TextBox 159">
              <a:extLst>
                <a:ext uri="{FF2B5EF4-FFF2-40B4-BE49-F238E27FC236}">
                  <a16:creationId xmlns:a16="http://schemas.microsoft.com/office/drawing/2014/main" id="{6779F0D8-09D6-FDFE-17E7-19435D9C24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1600" y="3962400"/>
              <a:ext cx="304800" cy="477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725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93" name="TextBox 161">
              <a:extLst>
                <a:ext uri="{FF2B5EF4-FFF2-40B4-BE49-F238E27FC236}">
                  <a16:creationId xmlns:a16="http://schemas.microsoft.com/office/drawing/2014/main" id="{6E8BB9E0-54BF-8173-E8DE-92C5795640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6600" y="3429000"/>
              <a:ext cx="304800" cy="477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725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94" name="TextBox 162">
              <a:extLst>
                <a:ext uri="{FF2B5EF4-FFF2-40B4-BE49-F238E27FC236}">
                  <a16:creationId xmlns:a16="http://schemas.microsoft.com/office/drawing/2014/main" id="{9320ADB3-1DCC-92EC-45C3-AF94C8BA54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8400" y="4495799"/>
              <a:ext cx="304800" cy="477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725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95" name="TextBox 163">
              <a:extLst>
                <a:ext uri="{FF2B5EF4-FFF2-40B4-BE49-F238E27FC236}">
                  <a16:creationId xmlns:a16="http://schemas.microsoft.com/office/drawing/2014/main" id="{9B48A732-98C3-BA48-B5FB-4661AB87A0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200" y="5334000"/>
              <a:ext cx="304800" cy="477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725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96" name="TextBox 164">
              <a:extLst>
                <a:ext uri="{FF2B5EF4-FFF2-40B4-BE49-F238E27FC236}">
                  <a16:creationId xmlns:a16="http://schemas.microsoft.com/office/drawing/2014/main" id="{8A988317-879E-5353-B040-8F5DEFD012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5000" y="6095999"/>
              <a:ext cx="304800" cy="477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725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97" name="TextBox 165">
              <a:extLst>
                <a:ext uri="{FF2B5EF4-FFF2-40B4-BE49-F238E27FC236}">
                  <a16:creationId xmlns:a16="http://schemas.microsoft.com/office/drawing/2014/main" id="{9D2CE1CE-03AC-8FB0-1213-1F2679A332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200" y="4876801"/>
              <a:ext cx="304800" cy="477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725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98" name="TextBox 166">
              <a:extLst>
                <a:ext uri="{FF2B5EF4-FFF2-40B4-BE49-F238E27FC236}">
                  <a16:creationId xmlns:a16="http://schemas.microsoft.com/office/drawing/2014/main" id="{1972089F-F907-6043-E7AA-02634D864F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200" y="5715000"/>
              <a:ext cx="304800" cy="477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725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99" name="TextBox 167">
              <a:extLst>
                <a:ext uri="{FF2B5EF4-FFF2-40B4-BE49-F238E27FC236}">
                  <a16:creationId xmlns:a16="http://schemas.microsoft.com/office/drawing/2014/main" id="{6EE37C4C-43D9-3807-A127-203BC00DC8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9200" y="3657600"/>
              <a:ext cx="304800" cy="477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725" dirty="0">
                  <a:solidFill>
                    <a:srgbClr val="C00000"/>
                  </a:solidFill>
                </a:rPr>
                <a:t>4</a:t>
              </a:r>
            </a:p>
          </p:txBody>
        </p:sp>
      </p:grpSp>
      <p:sp>
        <p:nvSpPr>
          <p:cNvPr id="100" name="Text Box 6">
            <a:extLst>
              <a:ext uri="{FF2B5EF4-FFF2-40B4-BE49-F238E27FC236}">
                <a16:creationId xmlns:a16="http://schemas.microsoft.com/office/drawing/2014/main" id="{604CDBA1-9CC2-FE0E-8C7B-787145C803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949418"/>
            <a:ext cx="857250" cy="39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100" dirty="0">
                <a:solidFill>
                  <a:srgbClr val="CC0000"/>
                </a:solidFill>
              </a:rPr>
              <a:t>h(x)</a:t>
            </a:r>
          </a:p>
        </p:txBody>
      </p:sp>
      <p:sp>
        <p:nvSpPr>
          <p:cNvPr id="101" name="Rectangle 98">
            <a:extLst>
              <a:ext uri="{FF2B5EF4-FFF2-40B4-BE49-F238E27FC236}">
                <a16:creationId xmlns:a16="http://schemas.microsoft.com/office/drawing/2014/main" id="{24F667C5-269B-847B-2E5E-D4DE636FA179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9E1E78A-5843-CF04-3FAF-4AF90FF2BE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411" y="1527208"/>
            <a:ext cx="8184709" cy="39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/>
            <a:r>
              <a:rPr lang="en-US" sz="21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Heuristic: the number of the pancakes that are still out of place</a:t>
            </a:r>
          </a:p>
        </p:txBody>
      </p:sp>
    </p:spTree>
    <p:extLst>
      <p:ext uri="{BB962C8B-B14F-4D97-AF65-F5344CB8AC3E}">
        <p14:creationId xmlns:p14="http://schemas.microsoft.com/office/powerpoint/2010/main" val="233959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Manhattan Distance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FED3B9C6-75A1-7811-B5E6-30E5D1EF1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254" y="1918618"/>
            <a:ext cx="3886994" cy="38869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80EC0A-079E-C8ED-99CC-0E7E83F57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948" y="2126581"/>
            <a:ext cx="36512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1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Greedy Search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53E2282C-A893-80E1-4778-0645B56CB417}"/>
              </a:ext>
            </a:extLst>
          </p:cNvPr>
          <p:cNvSpPr/>
          <p:nvPr/>
        </p:nvSpPr>
        <p:spPr>
          <a:xfrm>
            <a:off x="8996401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sp>
        <p:nvSpPr>
          <p:cNvPr id="8" name="Freeform 28">
            <a:extLst>
              <a:ext uri="{FF2B5EF4-FFF2-40B4-BE49-F238E27FC236}">
                <a16:creationId xmlns:a16="http://schemas.microsoft.com/office/drawing/2014/main" id="{1231C768-4EE9-E5C8-5E17-5D2B815D88D8}"/>
              </a:ext>
            </a:extLst>
          </p:cNvPr>
          <p:cNvSpPr>
            <a:spLocks/>
          </p:cNvSpPr>
          <p:nvPr/>
        </p:nvSpPr>
        <p:spPr bwMode="auto">
          <a:xfrm>
            <a:off x="8741005" y="3586388"/>
            <a:ext cx="2163366" cy="1697831"/>
          </a:xfrm>
          <a:custGeom>
            <a:avLst/>
            <a:gdLst>
              <a:gd name="T0" fmla="*/ 2147483647 w 1817"/>
              <a:gd name="T1" fmla="*/ 2147483647 h 1714"/>
              <a:gd name="T2" fmla="*/ 2147483647 w 1817"/>
              <a:gd name="T3" fmla="*/ 2147483647 h 1714"/>
              <a:gd name="T4" fmla="*/ 2147483647 w 1817"/>
              <a:gd name="T5" fmla="*/ 2147483647 h 1714"/>
              <a:gd name="T6" fmla="*/ 2147483647 w 1817"/>
              <a:gd name="T7" fmla="*/ 2147483647 h 1714"/>
              <a:gd name="T8" fmla="*/ 2147483647 w 1817"/>
              <a:gd name="T9" fmla="*/ 2147483647 h 1714"/>
              <a:gd name="T10" fmla="*/ 2147483647 w 1817"/>
              <a:gd name="T11" fmla="*/ 2147483647 h 1714"/>
              <a:gd name="T12" fmla="*/ 2147483647 w 1817"/>
              <a:gd name="T13" fmla="*/ 2147483647 h 1714"/>
              <a:gd name="T14" fmla="*/ 2147483647 w 1817"/>
              <a:gd name="T15" fmla="*/ 2147483647 h 1714"/>
              <a:gd name="T16" fmla="*/ 2147483647 w 1817"/>
              <a:gd name="T17" fmla="*/ 2147483647 h 1714"/>
              <a:gd name="T18" fmla="*/ 2147483647 w 1817"/>
              <a:gd name="T19" fmla="*/ 2147483647 h 171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817"/>
              <a:gd name="T31" fmla="*/ 0 h 1714"/>
              <a:gd name="T32" fmla="*/ 1817 w 1817"/>
              <a:gd name="T33" fmla="*/ 1714 h 171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817" h="1714">
                <a:moveTo>
                  <a:pt x="938" y="164"/>
                </a:moveTo>
                <a:cubicBezTo>
                  <a:pt x="1096" y="407"/>
                  <a:pt x="1716" y="1413"/>
                  <a:pt x="1817" y="1625"/>
                </a:cubicBezTo>
                <a:cubicBezTo>
                  <a:pt x="1741" y="1629"/>
                  <a:pt x="1331" y="1650"/>
                  <a:pt x="1054" y="1649"/>
                </a:cubicBezTo>
                <a:cubicBezTo>
                  <a:pt x="1021" y="1539"/>
                  <a:pt x="1101" y="1279"/>
                  <a:pt x="1036" y="1021"/>
                </a:cubicBezTo>
                <a:cubicBezTo>
                  <a:pt x="1008" y="965"/>
                  <a:pt x="973" y="949"/>
                  <a:pt x="897" y="973"/>
                </a:cubicBezTo>
                <a:cubicBezTo>
                  <a:pt x="855" y="963"/>
                  <a:pt x="618" y="1676"/>
                  <a:pt x="586" y="1654"/>
                </a:cubicBezTo>
                <a:cubicBezTo>
                  <a:pt x="468" y="1651"/>
                  <a:pt x="44" y="1714"/>
                  <a:pt x="47" y="1649"/>
                </a:cubicBezTo>
                <a:cubicBezTo>
                  <a:pt x="0" y="1570"/>
                  <a:pt x="165" y="1427"/>
                  <a:pt x="302" y="1181"/>
                </a:cubicBezTo>
                <a:cubicBezTo>
                  <a:pt x="348" y="1005"/>
                  <a:pt x="762" y="338"/>
                  <a:pt x="868" y="169"/>
                </a:cubicBezTo>
                <a:cubicBezTo>
                  <a:pt x="974" y="0"/>
                  <a:pt x="924" y="165"/>
                  <a:pt x="938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 sz="135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7E89DA35-3F0C-DFE1-2931-18294E9C2343}"/>
              </a:ext>
            </a:extLst>
          </p:cNvPr>
          <p:cNvSpPr txBox="1">
            <a:spLocks noChangeArrowheads="1"/>
          </p:cNvSpPr>
          <p:nvPr/>
        </p:nvSpPr>
        <p:spPr>
          <a:xfrm>
            <a:off x="717947" y="1573781"/>
            <a:ext cx="8537408" cy="3657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1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Strategy: expand a node that you think is closest to a goal state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Heuristic: estimate of distance to nearest goal for each state</a:t>
            </a:r>
          </a:p>
          <a:p>
            <a:pPr marL="0" indent="0">
              <a:lnSpc>
                <a:spcPct val="80000"/>
              </a:lnSpc>
              <a:buNone/>
            </a:pPr>
            <a:endParaRPr lang="en-US" sz="21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80000"/>
              </a:lnSpc>
            </a:pPr>
            <a:r>
              <a:rPr lang="en-US" sz="21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 common case: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Best-first takes you straight to the (wrong) goal</a:t>
            </a:r>
          </a:p>
          <a:p>
            <a:pPr marL="0" indent="0">
              <a:lnSpc>
                <a:spcPct val="80000"/>
              </a:lnSpc>
              <a:buNone/>
            </a:pPr>
            <a:endParaRPr lang="en-US" sz="21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80000"/>
              </a:lnSpc>
            </a:pPr>
            <a:r>
              <a:rPr lang="en-US" sz="21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Worst-case: like a badly-guided DFS</a:t>
            </a:r>
          </a:p>
        </p:txBody>
      </p:sp>
      <p:sp>
        <p:nvSpPr>
          <p:cNvPr id="10" name="Freeform 30">
            <a:extLst>
              <a:ext uri="{FF2B5EF4-FFF2-40B4-BE49-F238E27FC236}">
                <a16:creationId xmlns:a16="http://schemas.microsoft.com/office/drawing/2014/main" id="{40ACEB20-C223-3756-008C-DC3BDA184C2F}"/>
              </a:ext>
            </a:extLst>
          </p:cNvPr>
          <p:cNvSpPr>
            <a:spLocks/>
          </p:cNvSpPr>
          <p:nvPr/>
        </p:nvSpPr>
        <p:spPr bwMode="auto">
          <a:xfrm>
            <a:off x="9681599" y="1625428"/>
            <a:ext cx="634604" cy="1331119"/>
          </a:xfrm>
          <a:custGeom>
            <a:avLst/>
            <a:gdLst>
              <a:gd name="T0" fmla="*/ 2147483647 w 533"/>
              <a:gd name="T1" fmla="*/ 2147483647 h 1118"/>
              <a:gd name="T2" fmla="*/ 2147483647 w 533"/>
              <a:gd name="T3" fmla="*/ 2147483647 h 1118"/>
              <a:gd name="T4" fmla="*/ 2147483647 w 533"/>
              <a:gd name="T5" fmla="*/ 2147483647 h 1118"/>
              <a:gd name="T6" fmla="*/ 2147483647 w 533"/>
              <a:gd name="T7" fmla="*/ 2147483647 h 1118"/>
              <a:gd name="T8" fmla="*/ 2147483647 w 533"/>
              <a:gd name="T9" fmla="*/ 2147483647 h 1118"/>
              <a:gd name="T10" fmla="*/ 2147483647 w 533"/>
              <a:gd name="T11" fmla="*/ 2147483647 h 11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33"/>
              <a:gd name="T19" fmla="*/ 0 h 1118"/>
              <a:gd name="T20" fmla="*/ 533 w 533"/>
              <a:gd name="T21" fmla="*/ 1118 h 11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33" h="1118">
                <a:moveTo>
                  <a:pt x="100" y="137"/>
                </a:moveTo>
                <a:cubicBezTo>
                  <a:pt x="172" y="245"/>
                  <a:pt x="395" y="656"/>
                  <a:pt x="464" y="788"/>
                </a:cubicBezTo>
                <a:cubicBezTo>
                  <a:pt x="533" y="920"/>
                  <a:pt x="513" y="858"/>
                  <a:pt x="513" y="928"/>
                </a:cubicBezTo>
                <a:cubicBezTo>
                  <a:pt x="472" y="988"/>
                  <a:pt x="380" y="1118"/>
                  <a:pt x="281" y="991"/>
                </a:cubicBezTo>
                <a:cubicBezTo>
                  <a:pt x="260" y="823"/>
                  <a:pt x="60" y="284"/>
                  <a:pt x="30" y="142"/>
                </a:cubicBezTo>
                <a:cubicBezTo>
                  <a:pt x="0" y="0"/>
                  <a:pt x="32" y="29"/>
                  <a:pt x="100" y="137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 sz="1350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C67C033F-0D61-D912-C6EC-406B2D37E721}"/>
              </a:ext>
            </a:extLst>
          </p:cNvPr>
          <p:cNvSpPr>
            <a:spLocks/>
          </p:cNvSpPr>
          <p:nvPr/>
        </p:nvSpPr>
        <p:spPr bwMode="auto">
          <a:xfrm>
            <a:off x="8670759" y="1702818"/>
            <a:ext cx="2195513" cy="1581150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 sz="1350"/>
          </a:p>
        </p:txBody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A9CBA3E9-26DE-4775-B433-F6D6D7ADC5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12530" y="1969518"/>
            <a:ext cx="134541" cy="1345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1350"/>
          </a:p>
        </p:txBody>
      </p:sp>
      <p:sp>
        <p:nvSpPr>
          <p:cNvPr id="13" name="Oval 6">
            <a:extLst>
              <a:ext uri="{FF2B5EF4-FFF2-40B4-BE49-F238E27FC236}">
                <a16:creationId xmlns:a16="http://schemas.microsoft.com/office/drawing/2014/main" id="{38753F16-585D-53A6-BF58-B3B27F29A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9718" y="1962374"/>
            <a:ext cx="134541" cy="1345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1350"/>
          </a:p>
        </p:txBody>
      </p:sp>
      <p:sp>
        <p:nvSpPr>
          <p:cNvPr id="14" name="Text Box 7">
            <a:extLst>
              <a:ext uri="{FF2B5EF4-FFF2-40B4-BE49-F238E27FC236}">
                <a16:creationId xmlns:a16="http://schemas.microsoft.com/office/drawing/2014/main" id="{E8B6EDA2-483D-B6EA-6880-4166AC504D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0161" y="1857600"/>
            <a:ext cx="205979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/>
              <a:t>…</a:t>
            </a:r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CF1621E8-249A-25E3-BBA1-F5493D8A0270}"/>
              </a:ext>
            </a:extLst>
          </p:cNvPr>
          <p:cNvSpPr>
            <a:spLocks/>
          </p:cNvSpPr>
          <p:nvPr/>
        </p:nvSpPr>
        <p:spPr bwMode="auto">
          <a:xfrm>
            <a:off x="9597065" y="1823072"/>
            <a:ext cx="333375" cy="66675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68579" tIns="34289" rIns="68579" bIns="34289"/>
          <a:lstStyle/>
          <a:p>
            <a:endParaRPr lang="en-US" sz="1350"/>
          </a:p>
        </p:txBody>
      </p:sp>
      <p:sp>
        <p:nvSpPr>
          <p:cNvPr id="16" name="Text Box 9">
            <a:extLst>
              <a:ext uri="{FF2B5EF4-FFF2-40B4-BE49-F238E27FC236}">
                <a16:creationId xmlns:a16="http://schemas.microsoft.com/office/drawing/2014/main" id="{574D6729-B46A-5A4A-EB48-47FCE1F3A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8292" y="1671862"/>
            <a:ext cx="223838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/>
              <a:t>b</a:t>
            </a:r>
          </a:p>
        </p:txBody>
      </p:sp>
      <p:sp>
        <p:nvSpPr>
          <p:cNvPr id="17" name="Oval 11">
            <a:extLst>
              <a:ext uri="{FF2B5EF4-FFF2-40B4-BE49-F238E27FC236}">
                <a16:creationId xmlns:a16="http://schemas.microsoft.com/office/drawing/2014/main" id="{A2E7F291-2D63-1BFF-6BD0-630726340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5455" y="2655318"/>
            <a:ext cx="134541" cy="134541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135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F0B52F4-0A00-1B11-C0E9-C5932A2D52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6361" y="1650431"/>
            <a:ext cx="134541" cy="1345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135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40FC913D-B6B9-A452-B463-EB3384306EDD}"/>
              </a:ext>
            </a:extLst>
          </p:cNvPr>
          <p:cNvSpPr>
            <a:spLocks/>
          </p:cNvSpPr>
          <p:nvPr/>
        </p:nvSpPr>
        <p:spPr bwMode="auto">
          <a:xfrm>
            <a:off x="8730291" y="3680446"/>
            <a:ext cx="2195513" cy="1546622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 sz="135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D6EAD94-4567-50EE-D8DB-E244AD1C4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72061" y="3947147"/>
            <a:ext cx="134541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135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BBC4E8E-4424-6924-5CC4-FD353B59A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9249" y="3940003"/>
            <a:ext cx="134541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1350"/>
          </a:p>
        </p:txBody>
      </p:sp>
      <p:sp>
        <p:nvSpPr>
          <p:cNvPr id="22" name="Text Box 21">
            <a:extLst>
              <a:ext uri="{FF2B5EF4-FFF2-40B4-BE49-F238E27FC236}">
                <a16:creationId xmlns:a16="http://schemas.microsoft.com/office/drawing/2014/main" id="{ED06103E-9B83-4D07-CBB8-44CBABFB18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69693" y="3835228"/>
            <a:ext cx="205979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/>
              <a:t>…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73388687-D57C-8629-0163-6CC2ECAD8278}"/>
              </a:ext>
            </a:extLst>
          </p:cNvPr>
          <p:cNvSpPr>
            <a:spLocks/>
          </p:cNvSpPr>
          <p:nvPr/>
        </p:nvSpPr>
        <p:spPr bwMode="auto">
          <a:xfrm>
            <a:off x="9656596" y="3800699"/>
            <a:ext cx="333375" cy="66675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68579" tIns="34289" rIns="68579" bIns="34289"/>
          <a:lstStyle/>
          <a:p>
            <a:endParaRPr lang="en-US" sz="1350"/>
          </a:p>
        </p:txBody>
      </p:sp>
      <p:sp>
        <p:nvSpPr>
          <p:cNvPr id="24" name="Text Box 23">
            <a:extLst>
              <a:ext uri="{FF2B5EF4-FFF2-40B4-BE49-F238E27FC236}">
                <a16:creationId xmlns:a16="http://schemas.microsoft.com/office/drawing/2014/main" id="{C46696EF-B4D4-51E5-F508-D00226676D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57824" y="3649491"/>
            <a:ext cx="223838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/>
              <a:t>b</a:t>
            </a:r>
          </a:p>
        </p:txBody>
      </p:sp>
      <p:sp>
        <p:nvSpPr>
          <p:cNvPr id="25" name="Oval 25">
            <a:extLst>
              <a:ext uri="{FF2B5EF4-FFF2-40B4-BE49-F238E27FC236}">
                <a16:creationId xmlns:a16="http://schemas.microsoft.com/office/drawing/2014/main" id="{8E3B526D-398F-2E6E-A66A-67F6022DA4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9705" y="4712718"/>
            <a:ext cx="134541" cy="134541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1350"/>
          </a:p>
        </p:txBody>
      </p:sp>
      <p:sp>
        <p:nvSpPr>
          <p:cNvPr id="26" name="Oval 29">
            <a:extLst>
              <a:ext uri="{FF2B5EF4-FFF2-40B4-BE49-F238E27FC236}">
                <a16:creationId xmlns:a16="http://schemas.microsoft.com/office/drawing/2014/main" id="{51C10EF8-35CF-1637-FBF3-F2F33BA019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45893" y="3628060"/>
            <a:ext cx="134541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1350"/>
          </a:p>
        </p:txBody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92FD05BF-D7B1-0D96-B07F-4376CCE77A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4958" y="5369782"/>
            <a:ext cx="3829050" cy="484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  <a:latin typeface="Calibri"/>
                <a:cs typeface="Calibri"/>
              </a:rPr>
              <a:t>[Demo: contours greedy empty (L3D1)] </a:t>
            </a:r>
          </a:p>
          <a:p>
            <a:r>
              <a:rPr lang="en-US" sz="1350" dirty="0">
                <a:solidFill>
                  <a:srgbClr val="C00000"/>
                </a:solidFill>
                <a:latin typeface="Calibri"/>
                <a:cs typeface="Calibri"/>
              </a:rPr>
              <a:t>[Demo: contours greedy </a:t>
            </a:r>
            <a:r>
              <a:rPr lang="en-US" sz="1350" dirty="0" err="1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sz="1350" dirty="0">
                <a:solidFill>
                  <a:srgbClr val="C00000"/>
                </a:solidFill>
                <a:latin typeface="Calibri"/>
                <a:cs typeface="Calibri"/>
              </a:rPr>
              <a:t> small maze (L3D4)]</a:t>
            </a:r>
          </a:p>
        </p:txBody>
      </p:sp>
    </p:spTree>
    <p:extLst>
      <p:ext uri="{BB962C8B-B14F-4D97-AF65-F5344CB8AC3E}">
        <p14:creationId xmlns:p14="http://schemas.microsoft.com/office/powerpoint/2010/main" val="195389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 animBg="1"/>
      <p:bldP spid="20" grpId="0" animBg="1"/>
      <p:bldP spid="21" grpId="0" animBg="1"/>
      <p:bldP spid="22" grpId="0"/>
      <p:bldP spid="23" grpId="0" animBg="1"/>
      <p:bldP spid="24" grpId="0"/>
      <p:bldP spid="25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A* Search</a:t>
            </a:r>
            <a:r>
              <a:rPr kumimoji="1" lang="ko-KR" altLang="en-US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kumimoji="1" lang="en-US" altLang="ko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:</a:t>
            </a:r>
            <a:r>
              <a:rPr kumimoji="1" lang="ko-KR" altLang="en-US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kumimoji="1" lang="en" altLang="ko-KR" sz="2800" b="1" dirty="0">
                <a:solidFill>
                  <a:schemeClr val="bg1">
                    <a:lumMod val="50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Combining UCS and Greedy</a:t>
            </a:r>
            <a:endParaRPr kumimoji="1" lang="ko-Kore-KR" altLang="en-US" sz="4000" b="1" dirty="0">
              <a:solidFill>
                <a:schemeClr val="bg1">
                  <a:lumMod val="50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cxnSp>
        <p:nvCxnSpPr>
          <p:cNvPr id="5" name="AutoShape 2">
            <a:extLst>
              <a:ext uri="{FF2B5EF4-FFF2-40B4-BE49-F238E27FC236}">
                <a16:creationId xmlns:a16="http://schemas.microsoft.com/office/drawing/2014/main" id="{C4F4804D-A7DB-3123-6E43-5D17638B46AC}"/>
              </a:ext>
            </a:extLst>
          </p:cNvPr>
          <p:cNvCxnSpPr>
            <a:cxnSpLocks noChangeShapeType="1"/>
            <a:stCxn id="25" idx="6"/>
            <a:endCxn id="27" idx="2"/>
          </p:cNvCxnSpPr>
          <p:nvPr/>
        </p:nvCxnSpPr>
        <p:spPr bwMode="auto">
          <a:xfrm>
            <a:off x="4331538" y="3548541"/>
            <a:ext cx="10287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" name="AutoShape 3">
            <a:extLst>
              <a:ext uri="{FF2B5EF4-FFF2-40B4-BE49-F238E27FC236}">
                <a16:creationId xmlns:a16="http://schemas.microsoft.com/office/drawing/2014/main" id="{53D052D6-00DE-E822-63F8-EF018A56FC52}"/>
              </a:ext>
            </a:extLst>
          </p:cNvPr>
          <p:cNvCxnSpPr>
            <a:cxnSpLocks noChangeShapeType="1"/>
            <a:stCxn id="46" idx="4"/>
            <a:endCxn id="25" idx="0"/>
          </p:cNvCxnSpPr>
          <p:nvPr/>
        </p:nvCxnSpPr>
        <p:spPr bwMode="auto">
          <a:xfrm flipH="1">
            <a:off x="4160088" y="3034191"/>
            <a:ext cx="514350" cy="3429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2" name="Rectangle 5">
            <a:extLst>
              <a:ext uri="{FF2B5EF4-FFF2-40B4-BE49-F238E27FC236}">
                <a16:creationId xmlns:a16="http://schemas.microsoft.com/office/drawing/2014/main" id="{B02D6BEF-88C7-4EF1-5267-525F94621F19}"/>
              </a:ext>
            </a:extLst>
          </p:cNvPr>
          <p:cNvSpPr txBox="1">
            <a:spLocks noChangeArrowheads="1"/>
          </p:cNvSpPr>
          <p:nvPr/>
        </p:nvSpPr>
        <p:spPr>
          <a:xfrm>
            <a:off x="682292" y="1588878"/>
            <a:ext cx="6172200" cy="37719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3333FF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Uniform-cost</a:t>
            </a: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 </a:t>
            </a:r>
            <a:r>
              <a:rPr lang="en-US" sz="1600" dirty="0">
                <a:solidFill>
                  <a:schemeClr val="tx2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orders by path cost, or backward cost  g(n)</a:t>
            </a:r>
          </a:p>
          <a:p>
            <a:r>
              <a:rPr lang="en-US" sz="1600" dirty="0">
                <a:solidFill>
                  <a:srgbClr val="CC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Greedy</a:t>
            </a: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 </a:t>
            </a:r>
            <a:r>
              <a:rPr lang="en-US" sz="1600" dirty="0">
                <a:solidFill>
                  <a:schemeClr val="tx2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orders by goal proximity, or forward cost  h(n)</a:t>
            </a:r>
          </a:p>
          <a:p>
            <a:endParaRPr lang="en-US" sz="1600" dirty="0">
              <a:solidFill>
                <a:schemeClr val="tx2"/>
              </a:solidFill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</a:endParaRPr>
          </a:p>
          <a:p>
            <a:endParaRPr lang="en-US" sz="1600" dirty="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</a:endParaRPr>
          </a:p>
          <a:p>
            <a:endParaRPr lang="en-US" sz="1600" dirty="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</a:endParaRPr>
          </a:p>
          <a:p>
            <a:endParaRPr lang="en-US" sz="1600" dirty="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</a:endParaRPr>
          </a:p>
          <a:p>
            <a:endParaRPr lang="en-US" sz="1600" dirty="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</a:endParaRPr>
          </a:p>
          <a:p>
            <a:endParaRPr lang="en-US" sz="1600" dirty="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</a:endParaRPr>
          </a:p>
          <a:p>
            <a:endParaRPr lang="en-US" sz="1600" dirty="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</a:endParaRPr>
          </a:p>
          <a:p>
            <a:pPr marL="0" indent="0">
              <a:buNone/>
            </a:pPr>
            <a:endParaRPr lang="en-US" sz="1600" dirty="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</a:endParaRPr>
          </a:p>
          <a:p>
            <a:r>
              <a:rPr lang="en-US" sz="1600" dirty="0">
                <a:solidFill>
                  <a:srgbClr val="CC00CC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A* Search</a:t>
            </a: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 orders by the sum: f(n) = g(n) + h(n)</a:t>
            </a:r>
          </a:p>
        </p:txBody>
      </p:sp>
      <p:sp>
        <p:nvSpPr>
          <p:cNvPr id="23" name="Oval 6">
            <a:extLst>
              <a:ext uri="{FF2B5EF4-FFF2-40B4-BE49-F238E27FC236}">
                <a16:creationId xmlns:a16="http://schemas.microsoft.com/office/drawing/2014/main" id="{D9DAA912-078C-1BBE-93AE-657FA835BC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538" y="3377091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pPr algn="ctr"/>
            <a:r>
              <a:rPr lang="en-US" sz="15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24" name="Oval 7">
            <a:extLst>
              <a:ext uri="{FF2B5EF4-FFF2-40B4-BE49-F238E27FC236}">
                <a16:creationId xmlns:a16="http://schemas.microsoft.com/office/drawing/2014/main" id="{CD8268EA-FCDD-209B-75FC-92A8B97A89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4088" y="3377091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pPr algn="ctr"/>
            <a:r>
              <a:rPr lang="en-US" sz="15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25" name="Oval 8">
            <a:extLst>
              <a:ext uri="{FF2B5EF4-FFF2-40B4-BE49-F238E27FC236}">
                <a16:creationId xmlns:a16="http://schemas.microsoft.com/office/drawing/2014/main" id="{7D420DFE-A459-16A3-0FB7-10EBA63B5B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8638" y="3377091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pPr algn="ctr"/>
            <a:r>
              <a:rPr lang="en-US" sz="15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26" name="Oval 9">
            <a:extLst>
              <a:ext uri="{FF2B5EF4-FFF2-40B4-BE49-F238E27FC236}">
                <a16:creationId xmlns:a16="http://schemas.microsoft.com/office/drawing/2014/main" id="{70F7DC54-735E-E3A3-5F7D-B639F8290B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4088" y="4062891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pPr algn="ctr"/>
            <a:r>
              <a:rPr lang="en-US" sz="15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27" name="Oval 10">
            <a:extLst>
              <a:ext uri="{FF2B5EF4-FFF2-40B4-BE49-F238E27FC236}">
                <a16:creationId xmlns:a16="http://schemas.microsoft.com/office/drawing/2014/main" id="{8521CEC5-E58C-189E-2FC3-6F1C490504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0238" y="3377091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pPr algn="ctr"/>
            <a:r>
              <a:rPr lang="en-US" sz="15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28" name="Text Box 11">
            <a:extLst>
              <a:ext uri="{FF2B5EF4-FFF2-40B4-BE49-F238E27FC236}">
                <a16:creationId xmlns:a16="http://schemas.microsoft.com/office/drawing/2014/main" id="{B61A48D0-ABB2-BE83-8D6A-93AEEBD6C8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5538" y="3662842"/>
            <a:ext cx="685800" cy="30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i="1" dirty="0">
                <a:latin typeface="Calibri"/>
                <a:cs typeface="Calibri"/>
              </a:rPr>
              <a:t>h=5</a:t>
            </a:r>
          </a:p>
        </p:txBody>
      </p:sp>
      <p:sp>
        <p:nvSpPr>
          <p:cNvPr id="29" name="Text Box 12">
            <a:extLst>
              <a:ext uri="{FF2B5EF4-FFF2-40B4-BE49-F238E27FC236}">
                <a16:creationId xmlns:a16="http://schemas.microsoft.com/office/drawing/2014/main" id="{DFA836D7-9826-4537-86D1-D66612E4CA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6938" y="4405792"/>
            <a:ext cx="571500" cy="30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30" name="Text Box 13">
            <a:extLst>
              <a:ext uri="{FF2B5EF4-FFF2-40B4-BE49-F238E27FC236}">
                <a16:creationId xmlns:a16="http://schemas.microsoft.com/office/drawing/2014/main" id="{A0E7F4C6-75F8-8073-58DC-5A0222BA2E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0088" y="3777142"/>
            <a:ext cx="514350" cy="30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i="1" dirty="0">
                <a:latin typeface="Calibri"/>
                <a:cs typeface="Calibri"/>
              </a:rPr>
              <a:t>h=2</a:t>
            </a:r>
          </a:p>
        </p:txBody>
      </p:sp>
      <p:sp>
        <p:nvSpPr>
          <p:cNvPr id="31" name="Text Box 14">
            <a:extLst>
              <a:ext uri="{FF2B5EF4-FFF2-40B4-BE49-F238E27FC236}">
                <a16:creationId xmlns:a16="http://schemas.microsoft.com/office/drawing/2014/main" id="{E555FD5D-D491-7EB1-76DB-25F40B1B06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9738" y="3250885"/>
            <a:ext cx="400050" cy="30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32" name="Text Box 15">
            <a:extLst>
              <a:ext uri="{FF2B5EF4-FFF2-40B4-BE49-F238E27FC236}">
                <a16:creationId xmlns:a16="http://schemas.microsoft.com/office/drawing/2014/main" id="{633250A9-DC1E-EB3E-990B-D7BE759B9A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7088" y="2234092"/>
            <a:ext cx="285750" cy="30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b="1" dirty="0">
                <a:latin typeface="Calibri"/>
                <a:cs typeface="Calibri"/>
              </a:rPr>
              <a:t>8</a:t>
            </a:r>
          </a:p>
        </p:txBody>
      </p:sp>
      <p:sp>
        <p:nvSpPr>
          <p:cNvPr id="33" name="Text Box 16">
            <a:extLst>
              <a:ext uri="{FF2B5EF4-FFF2-40B4-BE49-F238E27FC236}">
                <a16:creationId xmlns:a16="http://schemas.microsoft.com/office/drawing/2014/main" id="{5D387FD4-D061-15D0-EE8B-93C2B995F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9738" y="3948592"/>
            <a:ext cx="400050" cy="30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34" name="Text Box 17">
            <a:extLst>
              <a:ext uri="{FF2B5EF4-FFF2-40B4-BE49-F238E27FC236}">
                <a16:creationId xmlns:a16="http://schemas.microsoft.com/office/drawing/2014/main" id="{7682E6A0-C67E-7E87-9989-C22C22AA7D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2638" y="3708085"/>
            <a:ext cx="400050" cy="30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35" name="Text Box 18">
            <a:extLst>
              <a:ext uri="{FF2B5EF4-FFF2-40B4-BE49-F238E27FC236}">
                <a16:creationId xmlns:a16="http://schemas.microsoft.com/office/drawing/2014/main" id="{5CD1ED6E-5ED5-8C0C-74FA-82EC8EF348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1588" y="3250885"/>
            <a:ext cx="400050" cy="30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36" name="Text Box 19">
            <a:extLst>
              <a:ext uri="{FF2B5EF4-FFF2-40B4-BE49-F238E27FC236}">
                <a16:creationId xmlns:a16="http://schemas.microsoft.com/office/drawing/2014/main" id="{806FCD33-F7D7-C625-C58F-13F12242BA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238" y="3662842"/>
            <a:ext cx="628650" cy="30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37" name="Text Box 20">
            <a:extLst>
              <a:ext uri="{FF2B5EF4-FFF2-40B4-BE49-F238E27FC236}">
                <a16:creationId xmlns:a16="http://schemas.microsoft.com/office/drawing/2014/main" id="{C1CD2B20-3C69-EF9F-F7E2-AF7B102351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8788" y="3777142"/>
            <a:ext cx="685800" cy="30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i="1" dirty="0">
                <a:latin typeface="Calibri"/>
                <a:cs typeface="Calibri"/>
              </a:rPr>
              <a:t>h=0</a:t>
            </a:r>
          </a:p>
        </p:txBody>
      </p:sp>
      <p:cxnSp>
        <p:nvCxnSpPr>
          <p:cNvPr id="38" name="AutoShape 21">
            <a:extLst>
              <a:ext uri="{FF2B5EF4-FFF2-40B4-BE49-F238E27FC236}">
                <a16:creationId xmlns:a16="http://schemas.microsoft.com/office/drawing/2014/main" id="{5A5E63EC-9F3E-E6A9-A22A-441F778168B0}"/>
              </a:ext>
            </a:extLst>
          </p:cNvPr>
          <p:cNvCxnSpPr>
            <a:cxnSpLocks noChangeShapeType="1"/>
            <a:stCxn id="23" idx="6"/>
            <a:endCxn id="24" idx="2"/>
          </p:cNvCxnSpPr>
          <p:nvPr/>
        </p:nvCxnSpPr>
        <p:spPr bwMode="auto">
          <a:xfrm>
            <a:off x="1245438" y="3548541"/>
            <a:ext cx="6286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9" name="AutoShape 22">
            <a:extLst>
              <a:ext uri="{FF2B5EF4-FFF2-40B4-BE49-F238E27FC236}">
                <a16:creationId xmlns:a16="http://schemas.microsoft.com/office/drawing/2014/main" id="{B07B3A68-FA67-E749-EA5A-05B793DC861C}"/>
              </a:ext>
            </a:extLst>
          </p:cNvPr>
          <p:cNvCxnSpPr>
            <a:cxnSpLocks noChangeShapeType="1"/>
            <a:stCxn id="24" idx="4"/>
            <a:endCxn id="26" idx="0"/>
          </p:cNvCxnSpPr>
          <p:nvPr/>
        </p:nvCxnSpPr>
        <p:spPr bwMode="auto">
          <a:xfrm>
            <a:off x="2045538" y="3719991"/>
            <a:ext cx="0" cy="3429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0" name="AutoShape 23">
            <a:extLst>
              <a:ext uri="{FF2B5EF4-FFF2-40B4-BE49-F238E27FC236}">
                <a16:creationId xmlns:a16="http://schemas.microsoft.com/office/drawing/2014/main" id="{240C48EA-FA90-BC6E-248B-942901AAC9FF}"/>
              </a:ext>
            </a:extLst>
          </p:cNvPr>
          <p:cNvCxnSpPr>
            <a:cxnSpLocks noChangeShapeType="1"/>
            <a:stCxn id="24" idx="0"/>
            <a:endCxn id="46" idx="1"/>
          </p:cNvCxnSpPr>
          <p:nvPr/>
        </p:nvCxnSpPr>
        <p:spPr bwMode="auto">
          <a:xfrm rot="-5400000">
            <a:off x="2981370" y="1805467"/>
            <a:ext cx="635794" cy="2507456"/>
          </a:xfrm>
          <a:prstGeom prst="curvedConnector3">
            <a:avLst>
              <a:gd name="adj1" fmla="val 134833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1" name="AutoShape 24">
            <a:extLst>
              <a:ext uri="{FF2B5EF4-FFF2-40B4-BE49-F238E27FC236}">
                <a16:creationId xmlns:a16="http://schemas.microsoft.com/office/drawing/2014/main" id="{3F02C515-AE82-A4DB-25B0-54756F601D93}"/>
              </a:ext>
            </a:extLst>
          </p:cNvPr>
          <p:cNvCxnSpPr>
            <a:cxnSpLocks noChangeShapeType="1"/>
            <a:stCxn id="26" idx="2"/>
            <a:endCxn id="42" idx="6"/>
          </p:cNvCxnSpPr>
          <p:nvPr/>
        </p:nvCxnSpPr>
        <p:spPr bwMode="auto">
          <a:xfrm rot="10800000">
            <a:off x="1245438" y="4234342"/>
            <a:ext cx="628650" cy="119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2" name="Oval 25">
            <a:extLst>
              <a:ext uri="{FF2B5EF4-FFF2-40B4-BE49-F238E27FC236}">
                <a16:creationId xmlns:a16="http://schemas.microsoft.com/office/drawing/2014/main" id="{8627EC90-9302-CA95-136F-FF0F02058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538" y="4062891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pPr algn="ctr"/>
            <a:r>
              <a:rPr lang="en-US" sz="1500" b="1" dirty="0">
                <a:latin typeface="Calibri"/>
                <a:cs typeface="Calibri"/>
              </a:rPr>
              <a:t>c</a:t>
            </a:r>
          </a:p>
        </p:txBody>
      </p:sp>
      <p:cxnSp>
        <p:nvCxnSpPr>
          <p:cNvPr id="43" name="AutoShape 27">
            <a:extLst>
              <a:ext uri="{FF2B5EF4-FFF2-40B4-BE49-F238E27FC236}">
                <a16:creationId xmlns:a16="http://schemas.microsoft.com/office/drawing/2014/main" id="{CB2978D2-A2FA-C5EC-53E3-B16A3B7776F2}"/>
              </a:ext>
            </a:extLst>
          </p:cNvPr>
          <p:cNvCxnSpPr>
            <a:cxnSpLocks noChangeShapeType="1"/>
            <a:stCxn id="24" idx="6"/>
            <a:endCxn id="25" idx="2"/>
          </p:cNvCxnSpPr>
          <p:nvPr/>
        </p:nvCxnSpPr>
        <p:spPr bwMode="auto">
          <a:xfrm>
            <a:off x="2216988" y="3548541"/>
            <a:ext cx="17716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4" name="Text Box 28">
            <a:extLst>
              <a:ext uri="{FF2B5EF4-FFF2-40B4-BE49-F238E27FC236}">
                <a16:creationId xmlns:a16="http://schemas.microsoft.com/office/drawing/2014/main" id="{742135D3-EEDD-E696-6A50-D933662D1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238" y="4393885"/>
            <a:ext cx="571500" cy="30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i="1" dirty="0">
                <a:latin typeface="Calibri"/>
                <a:cs typeface="Calibri"/>
              </a:rPr>
              <a:t>h=7</a:t>
            </a:r>
          </a:p>
        </p:txBody>
      </p:sp>
      <p:sp>
        <p:nvSpPr>
          <p:cNvPr id="45" name="Text Box 30">
            <a:extLst>
              <a:ext uri="{FF2B5EF4-FFF2-40B4-BE49-F238E27FC236}">
                <a16:creationId xmlns:a16="http://schemas.microsoft.com/office/drawing/2014/main" id="{85C765F0-777A-BEBE-1532-90D42F67B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2788" y="3250885"/>
            <a:ext cx="400050" cy="30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46" name="Oval 31">
            <a:extLst>
              <a:ext uri="{FF2B5EF4-FFF2-40B4-BE49-F238E27FC236}">
                <a16:creationId xmlns:a16="http://schemas.microsoft.com/office/drawing/2014/main" id="{EE0538FD-66E8-EEE2-98BE-D37C80D81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2988" y="2691291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pPr algn="ctr"/>
            <a:r>
              <a:rPr lang="en-US" sz="15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47" name="Text Box 32">
            <a:extLst>
              <a:ext uri="{FF2B5EF4-FFF2-40B4-BE49-F238E27FC236}">
                <a16:creationId xmlns:a16="http://schemas.microsoft.com/office/drawing/2014/main" id="{1C7A1CD2-4EA3-DBB5-8656-675D7315E9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5888" y="2691292"/>
            <a:ext cx="571500" cy="30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i="1" dirty="0">
                <a:latin typeface="Calibri"/>
                <a:cs typeface="Calibri"/>
              </a:rPr>
              <a:t>h=1</a:t>
            </a:r>
          </a:p>
        </p:txBody>
      </p:sp>
      <p:sp>
        <p:nvSpPr>
          <p:cNvPr id="48" name="Text Box 33">
            <a:extLst>
              <a:ext uri="{FF2B5EF4-FFF2-40B4-BE49-F238E27FC236}">
                <a16:creationId xmlns:a16="http://schemas.microsoft.com/office/drawing/2014/main" id="{B7F67CFA-3019-719A-3B82-6A9128FE47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2938" y="2919892"/>
            <a:ext cx="400050" cy="30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b="1" dirty="0">
                <a:latin typeface="Calibri"/>
                <a:cs typeface="Calibri"/>
              </a:rPr>
              <a:t>1</a:t>
            </a:r>
          </a:p>
        </p:txBody>
      </p:sp>
      <p:grpSp>
        <p:nvGrpSpPr>
          <p:cNvPr id="49" name="Group 34">
            <a:extLst>
              <a:ext uri="{FF2B5EF4-FFF2-40B4-BE49-F238E27FC236}">
                <a16:creationId xmlns:a16="http://schemas.microsoft.com/office/drawing/2014/main" id="{45765EC2-ECEE-8F02-0FDE-1BC40440D76F}"/>
              </a:ext>
            </a:extLst>
          </p:cNvPr>
          <p:cNvGrpSpPr>
            <a:grpSpLocks/>
          </p:cNvGrpSpPr>
          <p:nvPr/>
        </p:nvGrpSpPr>
        <p:grpSpPr bwMode="auto">
          <a:xfrm>
            <a:off x="1245438" y="3548542"/>
            <a:ext cx="800100" cy="686991"/>
            <a:chOff x="1392" y="2544"/>
            <a:chExt cx="672" cy="577"/>
          </a:xfrm>
        </p:grpSpPr>
        <p:cxnSp>
          <p:nvCxnSpPr>
            <p:cNvPr id="50" name="AutoShape 35">
              <a:extLst>
                <a:ext uri="{FF2B5EF4-FFF2-40B4-BE49-F238E27FC236}">
                  <a16:creationId xmlns:a16="http://schemas.microsoft.com/office/drawing/2014/main" id="{98622643-4BFA-8463-74A3-5DD113FA363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51" name="AutoShape 36">
              <a:extLst>
                <a:ext uri="{FF2B5EF4-FFF2-40B4-BE49-F238E27FC236}">
                  <a16:creationId xmlns:a16="http://schemas.microsoft.com/office/drawing/2014/main" id="{83264C44-4F09-320D-6629-BE394661DE1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064" y="2688"/>
              <a:ext cx="0" cy="288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52" name="AutoShape 37">
              <a:extLst>
                <a:ext uri="{FF2B5EF4-FFF2-40B4-BE49-F238E27FC236}">
                  <a16:creationId xmlns:a16="http://schemas.microsoft.com/office/drawing/2014/main" id="{CB386099-BDC2-75D4-8C6B-43F091B0304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1392" y="3120"/>
              <a:ext cx="528" cy="1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53" name="Group 38">
            <a:extLst>
              <a:ext uri="{FF2B5EF4-FFF2-40B4-BE49-F238E27FC236}">
                <a16:creationId xmlns:a16="http://schemas.microsoft.com/office/drawing/2014/main" id="{8FB992A9-CF94-3B62-35FE-EE8432AB8DB6}"/>
              </a:ext>
            </a:extLst>
          </p:cNvPr>
          <p:cNvGrpSpPr>
            <a:grpSpLocks/>
          </p:cNvGrpSpPr>
          <p:nvPr/>
        </p:nvGrpSpPr>
        <p:grpSpPr bwMode="auto">
          <a:xfrm>
            <a:off x="1245438" y="2741298"/>
            <a:ext cx="4114800" cy="807244"/>
            <a:chOff x="1392" y="1872"/>
            <a:chExt cx="3456" cy="678"/>
          </a:xfrm>
        </p:grpSpPr>
        <p:cxnSp>
          <p:nvCxnSpPr>
            <p:cNvPr id="54" name="AutoShape 39">
              <a:extLst>
                <a:ext uri="{FF2B5EF4-FFF2-40B4-BE49-F238E27FC236}">
                  <a16:creationId xmlns:a16="http://schemas.microsoft.com/office/drawing/2014/main" id="{EE1A96F9-FCB1-1977-3AC2-E49A4634CE2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984" y="2550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55" name="AutoShape 40">
              <a:extLst>
                <a:ext uri="{FF2B5EF4-FFF2-40B4-BE49-F238E27FC236}">
                  <a16:creationId xmlns:a16="http://schemas.microsoft.com/office/drawing/2014/main" id="{B3A50148-C392-0B12-88CC-CA3F58A96C7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840" y="2118"/>
              <a:ext cx="432" cy="28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56" name="AutoShape 41">
              <a:extLst>
                <a:ext uri="{FF2B5EF4-FFF2-40B4-BE49-F238E27FC236}">
                  <a16:creationId xmlns:a16="http://schemas.microsoft.com/office/drawing/2014/main" id="{18B65AE7-7037-2638-A553-078C879B2F1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392" y="2550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57" name="AutoShape 42">
              <a:extLst>
                <a:ext uri="{FF2B5EF4-FFF2-40B4-BE49-F238E27FC236}">
                  <a16:creationId xmlns:a16="http://schemas.microsoft.com/office/drawing/2014/main" id="{5A8EBEC1-7ABA-39DC-6FA4-66B64D9518E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-5400000">
              <a:off x="2850" y="1086"/>
              <a:ext cx="534" cy="2106"/>
            </a:xfrm>
            <a:prstGeom prst="curvedConnector3">
              <a:avLst>
                <a:gd name="adj1" fmla="val 134833"/>
              </a:avLst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58" name="Group 43">
            <a:extLst>
              <a:ext uri="{FF2B5EF4-FFF2-40B4-BE49-F238E27FC236}">
                <a16:creationId xmlns:a16="http://schemas.microsoft.com/office/drawing/2014/main" id="{40F2C2DC-A2C2-77BD-C52B-DBD98FEA97C3}"/>
              </a:ext>
            </a:extLst>
          </p:cNvPr>
          <p:cNvGrpSpPr>
            <a:grpSpLocks/>
          </p:cNvGrpSpPr>
          <p:nvPr/>
        </p:nvGrpSpPr>
        <p:grpSpPr bwMode="auto">
          <a:xfrm>
            <a:off x="1245438" y="3548541"/>
            <a:ext cx="4114800" cy="0"/>
            <a:chOff x="1392" y="2544"/>
            <a:chExt cx="3456" cy="0"/>
          </a:xfrm>
        </p:grpSpPr>
        <p:cxnSp>
          <p:nvCxnSpPr>
            <p:cNvPr id="59" name="AutoShape 44">
              <a:extLst>
                <a:ext uri="{FF2B5EF4-FFF2-40B4-BE49-F238E27FC236}">
                  <a16:creationId xmlns:a16="http://schemas.microsoft.com/office/drawing/2014/main" id="{41E759B9-955B-F8AC-323B-BB2FA9A9B51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984" y="2544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60" name="AutoShape 45">
              <a:extLst>
                <a:ext uri="{FF2B5EF4-FFF2-40B4-BE49-F238E27FC236}">
                  <a16:creationId xmlns:a16="http://schemas.microsoft.com/office/drawing/2014/main" id="{3EC59D85-3F0F-451C-D5B6-1DF8321F019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61" name="AutoShape 46">
              <a:extLst>
                <a:ext uri="{FF2B5EF4-FFF2-40B4-BE49-F238E27FC236}">
                  <a16:creationId xmlns:a16="http://schemas.microsoft.com/office/drawing/2014/main" id="{44F0F936-5D9A-EFB3-421A-4BD7D6EF755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208" y="2544"/>
              <a:ext cx="148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</p:grpSp>
      <p:sp>
        <p:nvSpPr>
          <p:cNvPr id="62" name="Text Box 50">
            <a:extLst>
              <a:ext uri="{FF2B5EF4-FFF2-40B4-BE49-F238E27FC236}">
                <a16:creationId xmlns:a16="http://schemas.microsoft.com/office/drawing/2014/main" id="{31D8425C-681A-85B4-299D-C16AAE2FD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5202" y="5060698"/>
            <a:ext cx="2114550" cy="30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500" dirty="0">
                <a:latin typeface="Calibri"/>
                <a:cs typeface="Calibri"/>
              </a:rPr>
              <a:t>Example: </a:t>
            </a:r>
            <a:r>
              <a:rPr lang="en-US" sz="1500" dirty="0" err="1">
                <a:latin typeface="Calibri"/>
                <a:cs typeface="Calibri"/>
              </a:rPr>
              <a:t>Teg</a:t>
            </a:r>
            <a:r>
              <a:rPr lang="en-US" sz="1500" dirty="0">
                <a:latin typeface="Calibri"/>
                <a:cs typeface="Calibri"/>
              </a:rPr>
              <a:t> </a:t>
            </a:r>
            <a:r>
              <a:rPr lang="en-US" sz="1500" dirty="0" err="1">
                <a:latin typeface="Calibri"/>
                <a:cs typeface="Calibri"/>
              </a:rPr>
              <a:t>Grenager</a:t>
            </a:r>
            <a:endParaRPr lang="en-US" sz="1500" dirty="0">
              <a:latin typeface="Calibri"/>
              <a:cs typeface="Calibri"/>
            </a:endParaRPr>
          </a:p>
        </p:txBody>
      </p:sp>
      <p:sp>
        <p:nvSpPr>
          <p:cNvPr id="63" name="Oval 6">
            <a:extLst>
              <a:ext uri="{FF2B5EF4-FFF2-40B4-BE49-F238E27FC236}">
                <a16:creationId xmlns:a16="http://schemas.microsoft.com/office/drawing/2014/main" id="{C358F13B-F639-9176-650B-6640D1E6A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8102" y="1988928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pPr algn="ctr"/>
            <a:r>
              <a:rPr lang="en-US" sz="15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64" name="Oval 7">
            <a:extLst>
              <a:ext uri="{FF2B5EF4-FFF2-40B4-BE49-F238E27FC236}">
                <a16:creationId xmlns:a16="http://schemas.microsoft.com/office/drawing/2014/main" id="{95858346-4D32-9AFD-AD55-A14DF3D65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8052" y="2446128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pPr algn="ctr"/>
            <a:r>
              <a:rPr lang="en-US" sz="15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65" name="Oval 9">
            <a:extLst>
              <a:ext uri="{FF2B5EF4-FFF2-40B4-BE49-F238E27FC236}">
                <a16:creationId xmlns:a16="http://schemas.microsoft.com/office/drawing/2014/main" id="{3768E05F-A3FB-167C-656C-A1B4312134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8002" y="3131928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pPr algn="ctr"/>
            <a:r>
              <a:rPr lang="en-US" sz="15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66" name="Oval 25">
            <a:extLst>
              <a:ext uri="{FF2B5EF4-FFF2-40B4-BE49-F238E27FC236}">
                <a16:creationId xmlns:a16="http://schemas.microsoft.com/office/drawing/2014/main" id="{8670AC41-8FB9-AEC3-E40F-C27980E92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8002" y="3817728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pPr algn="ctr"/>
            <a:r>
              <a:rPr lang="en-US" sz="15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67" name="Oval 31">
            <a:extLst>
              <a:ext uri="{FF2B5EF4-FFF2-40B4-BE49-F238E27FC236}">
                <a16:creationId xmlns:a16="http://schemas.microsoft.com/office/drawing/2014/main" id="{A1923D7F-7FAE-F06F-2CAC-4DC99F3E0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5352" y="3131928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pPr algn="ctr"/>
            <a:r>
              <a:rPr lang="en-US" sz="15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68" name="Oval 8">
            <a:extLst>
              <a:ext uri="{FF2B5EF4-FFF2-40B4-BE49-F238E27FC236}">
                <a16:creationId xmlns:a16="http://schemas.microsoft.com/office/drawing/2014/main" id="{B589FEFD-DD97-1804-5DB0-5B24EA601D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9502" y="3131928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pPr algn="ctr"/>
            <a:r>
              <a:rPr lang="en-US" sz="15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69" name="Oval 8">
            <a:extLst>
              <a:ext uri="{FF2B5EF4-FFF2-40B4-BE49-F238E27FC236}">
                <a16:creationId xmlns:a16="http://schemas.microsoft.com/office/drawing/2014/main" id="{B9193BD0-609E-00D5-73E1-F267DFF21B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5352" y="3817728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pPr algn="ctr"/>
            <a:r>
              <a:rPr lang="en-US" sz="15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70" name="Oval 10">
            <a:extLst>
              <a:ext uri="{FF2B5EF4-FFF2-40B4-BE49-F238E27FC236}">
                <a16:creationId xmlns:a16="http://schemas.microsoft.com/office/drawing/2014/main" id="{D718208E-0578-E668-EB63-C0855D828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9502" y="3817728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pPr algn="ctr"/>
            <a:r>
              <a:rPr lang="en-US" sz="15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71" name="Oval 10">
            <a:extLst>
              <a:ext uri="{FF2B5EF4-FFF2-40B4-BE49-F238E27FC236}">
                <a16:creationId xmlns:a16="http://schemas.microsoft.com/office/drawing/2014/main" id="{2CD3E164-0B8C-6A14-414E-4F4E2A2B30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5352" y="4503528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pPr algn="ctr"/>
            <a:r>
              <a:rPr lang="en-US" sz="15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72" name="Straight Connector 6">
            <a:extLst>
              <a:ext uri="{FF2B5EF4-FFF2-40B4-BE49-F238E27FC236}">
                <a16:creationId xmlns:a16="http://schemas.microsoft.com/office/drawing/2014/main" id="{503B3535-0DC3-D5F5-FAD4-5F084FD4E417}"/>
              </a:ext>
            </a:extLst>
          </p:cNvPr>
          <p:cNvCxnSpPr>
            <a:stCxn id="63" idx="4"/>
            <a:endCxn id="64" idx="7"/>
          </p:cNvCxnSpPr>
          <p:nvPr/>
        </p:nvCxnSpPr>
        <p:spPr>
          <a:xfrm flipH="1">
            <a:off x="8520736" y="2331829"/>
            <a:ext cx="278816" cy="16451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57">
            <a:extLst>
              <a:ext uri="{FF2B5EF4-FFF2-40B4-BE49-F238E27FC236}">
                <a16:creationId xmlns:a16="http://schemas.microsoft.com/office/drawing/2014/main" id="{F9887B69-4666-30C7-EEFA-AA2FB7C4AA9D}"/>
              </a:ext>
            </a:extLst>
          </p:cNvPr>
          <p:cNvCxnSpPr>
            <a:stCxn id="64" idx="4"/>
            <a:endCxn id="68" idx="0"/>
          </p:cNvCxnSpPr>
          <p:nvPr/>
        </p:nvCxnSpPr>
        <p:spPr>
          <a:xfrm>
            <a:off x="8399502" y="2789028"/>
            <a:ext cx="171450" cy="3429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58">
            <a:extLst>
              <a:ext uri="{FF2B5EF4-FFF2-40B4-BE49-F238E27FC236}">
                <a16:creationId xmlns:a16="http://schemas.microsoft.com/office/drawing/2014/main" id="{D85381AD-FA28-74A5-D59C-27C8CC78E816}"/>
              </a:ext>
            </a:extLst>
          </p:cNvPr>
          <p:cNvCxnSpPr>
            <a:stCxn id="67" idx="4"/>
            <a:endCxn id="69" idx="0"/>
          </p:cNvCxnSpPr>
          <p:nvPr/>
        </p:nvCxnSpPr>
        <p:spPr>
          <a:xfrm>
            <a:off x="9656802" y="3474828"/>
            <a:ext cx="0" cy="3429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59">
            <a:extLst>
              <a:ext uri="{FF2B5EF4-FFF2-40B4-BE49-F238E27FC236}">
                <a16:creationId xmlns:a16="http://schemas.microsoft.com/office/drawing/2014/main" id="{ED19398B-7DD2-B22F-033A-003AF70D0C8C}"/>
              </a:ext>
            </a:extLst>
          </p:cNvPr>
          <p:cNvCxnSpPr>
            <a:stCxn id="68" idx="4"/>
            <a:endCxn id="70" idx="0"/>
          </p:cNvCxnSpPr>
          <p:nvPr/>
        </p:nvCxnSpPr>
        <p:spPr>
          <a:xfrm>
            <a:off x="8570952" y="3474828"/>
            <a:ext cx="0" cy="3429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60">
            <a:extLst>
              <a:ext uri="{FF2B5EF4-FFF2-40B4-BE49-F238E27FC236}">
                <a16:creationId xmlns:a16="http://schemas.microsoft.com/office/drawing/2014/main" id="{278B199D-0F0B-BA7C-E33E-5A0F95676D78}"/>
              </a:ext>
            </a:extLst>
          </p:cNvPr>
          <p:cNvCxnSpPr>
            <a:stCxn id="67" idx="0"/>
            <a:endCxn id="64" idx="4"/>
          </p:cNvCxnSpPr>
          <p:nvPr/>
        </p:nvCxnSpPr>
        <p:spPr>
          <a:xfrm flipH="1" flipV="1">
            <a:off x="8399502" y="2789028"/>
            <a:ext cx="1257300" cy="3429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61">
            <a:extLst>
              <a:ext uri="{FF2B5EF4-FFF2-40B4-BE49-F238E27FC236}">
                <a16:creationId xmlns:a16="http://schemas.microsoft.com/office/drawing/2014/main" id="{BA1CE5A5-0C72-A395-A4E3-227C8F132B82}"/>
              </a:ext>
            </a:extLst>
          </p:cNvPr>
          <p:cNvCxnSpPr>
            <a:stCxn id="64" idx="4"/>
            <a:endCxn id="65" idx="0"/>
          </p:cNvCxnSpPr>
          <p:nvPr/>
        </p:nvCxnSpPr>
        <p:spPr>
          <a:xfrm flipH="1">
            <a:off x="7999452" y="2789028"/>
            <a:ext cx="400050" cy="3429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62">
            <a:extLst>
              <a:ext uri="{FF2B5EF4-FFF2-40B4-BE49-F238E27FC236}">
                <a16:creationId xmlns:a16="http://schemas.microsoft.com/office/drawing/2014/main" id="{110035A7-A281-7FE6-0FFA-1A5B332A8EAA}"/>
              </a:ext>
            </a:extLst>
          </p:cNvPr>
          <p:cNvCxnSpPr>
            <a:stCxn id="65" idx="4"/>
            <a:endCxn id="66" idx="0"/>
          </p:cNvCxnSpPr>
          <p:nvPr/>
        </p:nvCxnSpPr>
        <p:spPr>
          <a:xfrm>
            <a:off x="7999452" y="3474828"/>
            <a:ext cx="0" cy="3429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79B4A0A-3C85-7A46-F777-6536D56BE3DB}"/>
              </a:ext>
            </a:extLst>
          </p:cNvPr>
          <p:cNvCxnSpPr>
            <a:stCxn id="69" idx="4"/>
            <a:endCxn id="71" idx="0"/>
          </p:cNvCxnSpPr>
          <p:nvPr/>
        </p:nvCxnSpPr>
        <p:spPr>
          <a:xfrm>
            <a:off x="9656802" y="4160628"/>
            <a:ext cx="0" cy="3429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 Box 19">
            <a:extLst>
              <a:ext uri="{FF2B5EF4-FFF2-40B4-BE49-F238E27FC236}">
                <a16:creationId xmlns:a16="http://schemas.microsoft.com/office/drawing/2014/main" id="{05A35F35-45FB-604B-197D-2867BFCCE0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28152" y="1874628"/>
            <a:ext cx="628650" cy="530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i="1" dirty="0">
                <a:latin typeface="Calibri"/>
                <a:cs typeface="Calibri"/>
              </a:rPr>
              <a:t>g = 0 h=6</a:t>
            </a:r>
          </a:p>
        </p:txBody>
      </p:sp>
      <p:sp>
        <p:nvSpPr>
          <p:cNvPr id="81" name="Text Box 19">
            <a:extLst>
              <a:ext uri="{FF2B5EF4-FFF2-40B4-BE49-F238E27FC236}">
                <a16:creationId xmlns:a16="http://schemas.microsoft.com/office/drawing/2014/main" id="{AF994CD1-DDC0-514E-486E-EA4EE23EDA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6552" y="2315265"/>
            <a:ext cx="628650" cy="530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i="1" dirty="0">
                <a:latin typeface="Calibri"/>
                <a:cs typeface="Calibri"/>
              </a:rPr>
              <a:t>g = 1 h=5</a:t>
            </a:r>
          </a:p>
        </p:txBody>
      </p:sp>
      <p:sp>
        <p:nvSpPr>
          <p:cNvPr id="82" name="Text Box 19">
            <a:extLst>
              <a:ext uri="{FF2B5EF4-FFF2-40B4-BE49-F238E27FC236}">
                <a16:creationId xmlns:a16="http://schemas.microsoft.com/office/drawing/2014/main" id="{19812A60-5EF9-5C88-E6C5-CBFB20B143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9352" y="3017628"/>
            <a:ext cx="628650" cy="530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i="1" dirty="0">
                <a:latin typeface="Calibri"/>
                <a:cs typeface="Calibri"/>
              </a:rPr>
              <a:t>g = 2 h=6</a:t>
            </a:r>
          </a:p>
        </p:txBody>
      </p:sp>
      <p:sp>
        <p:nvSpPr>
          <p:cNvPr id="83" name="Text Box 19">
            <a:extLst>
              <a:ext uri="{FF2B5EF4-FFF2-40B4-BE49-F238E27FC236}">
                <a16:creationId xmlns:a16="http://schemas.microsoft.com/office/drawing/2014/main" id="{5C0F8175-1586-6E4D-9BFD-B8BEEAAF4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9352" y="3686865"/>
            <a:ext cx="628650" cy="530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i="1" dirty="0">
                <a:latin typeface="Calibri"/>
                <a:cs typeface="Calibri"/>
              </a:rPr>
              <a:t>g = 3 h=7</a:t>
            </a:r>
          </a:p>
        </p:txBody>
      </p:sp>
      <p:sp>
        <p:nvSpPr>
          <p:cNvPr id="84" name="Text Box 19">
            <a:extLst>
              <a:ext uri="{FF2B5EF4-FFF2-40B4-BE49-F238E27FC236}">
                <a16:creationId xmlns:a16="http://schemas.microsoft.com/office/drawing/2014/main" id="{6E8ED5E7-6B7B-2ECF-39E0-908660034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5252" y="3074778"/>
            <a:ext cx="628650" cy="530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i="1" dirty="0">
                <a:latin typeface="Calibri"/>
                <a:cs typeface="Calibri"/>
              </a:rPr>
              <a:t>g = 4 h=2</a:t>
            </a:r>
          </a:p>
        </p:txBody>
      </p:sp>
      <p:sp>
        <p:nvSpPr>
          <p:cNvPr id="85" name="Text Box 19">
            <a:extLst>
              <a:ext uri="{FF2B5EF4-FFF2-40B4-BE49-F238E27FC236}">
                <a16:creationId xmlns:a16="http://schemas.microsoft.com/office/drawing/2014/main" id="{0CCCE209-5030-9113-08AD-8670A6FABD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5252" y="3703428"/>
            <a:ext cx="628650" cy="530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i="1" dirty="0">
                <a:latin typeface="Calibri"/>
                <a:cs typeface="Calibri"/>
              </a:rPr>
              <a:t>g = 6 h=0</a:t>
            </a:r>
          </a:p>
        </p:txBody>
      </p:sp>
      <p:sp>
        <p:nvSpPr>
          <p:cNvPr id="86" name="Text Box 19">
            <a:extLst>
              <a:ext uri="{FF2B5EF4-FFF2-40B4-BE49-F238E27FC236}">
                <a16:creationId xmlns:a16="http://schemas.microsoft.com/office/drawing/2014/main" id="{B0B853B2-0573-C7D7-A0E8-A5AC220F44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1102" y="3001065"/>
            <a:ext cx="628650" cy="530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i="1" dirty="0">
                <a:latin typeface="Calibri"/>
                <a:cs typeface="Calibri"/>
              </a:rPr>
              <a:t>g = 9 h=1</a:t>
            </a:r>
          </a:p>
        </p:txBody>
      </p:sp>
      <p:sp>
        <p:nvSpPr>
          <p:cNvPr id="87" name="Text Box 19">
            <a:extLst>
              <a:ext uri="{FF2B5EF4-FFF2-40B4-BE49-F238E27FC236}">
                <a16:creationId xmlns:a16="http://schemas.microsoft.com/office/drawing/2014/main" id="{1CE770D0-63F5-2346-B9C4-634F7646A3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1102" y="3744015"/>
            <a:ext cx="685800" cy="530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i="1" dirty="0">
                <a:latin typeface="Calibri"/>
                <a:cs typeface="Calibri"/>
              </a:rPr>
              <a:t>g = 10 h=2</a:t>
            </a:r>
          </a:p>
        </p:txBody>
      </p:sp>
      <p:sp>
        <p:nvSpPr>
          <p:cNvPr id="88" name="Text Box 19">
            <a:extLst>
              <a:ext uri="{FF2B5EF4-FFF2-40B4-BE49-F238E27FC236}">
                <a16:creationId xmlns:a16="http://schemas.microsoft.com/office/drawing/2014/main" id="{FF7A5B14-17CC-8E4C-A1CC-57A15578FC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1102" y="4389228"/>
            <a:ext cx="685800" cy="530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i="1" dirty="0">
                <a:latin typeface="Calibri"/>
                <a:cs typeface="Calibri"/>
              </a:rPr>
              <a:t>g = 12 h=0</a:t>
            </a:r>
          </a:p>
        </p:txBody>
      </p:sp>
    </p:spTree>
    <p:extLst>
      <p:ext uri="{BB962C8B-B14F-4D97-AF65-F5344CB8AC3E}">
        <p14:creationId xmlns:p14="http://schemas.microsoft.com/office/powerpoint/2010/main" val="43341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A* Search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sp>
        <p:nvSpPr>
          <p:cNvPr id="2" name="Rectangle 28">
            <a:extLst>
              <a:ext uri="{FF2B5EF4-FFF2-40B4-BE49-F238E27FC236}">
                <a16:creationId xmlns:a16="http://schemas.microsoft.com/office/drawing/2014/main" id="{10EC573E-203C-CA60-D010-FF168231F7EC}"/>
              </a:ext>
            </a:extLst>
          </p:cNvPr>
          <p:cNvSpPr txBox="1">
            <a:spLocks noChangeArrowheads="1"/>
          </p:cNvSpPr>
          <p:nvPr/>
        </p:nvSpPr>
        <p:spPr>
          <a:xfrm>
            <a:off x="575598" y="2097889"/>
            <a:ext cx="5425562" cy="357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Should we stop when we </a:t>
            </a:r>
            <a:r>
              <a:rPr lang="en-US" sz="1800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enqueue</a:t>
            </a: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 a goal?</a:t>
            </a:r>
          </a:p>
          <a:p>
            <a:pPr lvl="1"/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No: only stop when we dequeue a goal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B5DD1D8C-B3B0-9F0A-E1B8-68865C7C2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879" y="4056225"/>
            <a:ext cx="457200" cy="446484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pPr algn="ctr"/>
            <a:r>
              <a:rPr lang="en-US" sz="21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F9690D56-DCA7-859D-A150-E12F1DD351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7979" y="4742025"/>
            <a:ext cx="457200" cy="446484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pPr algn="ctr"/>
            <a:r>
              <a:rPr lang="en-US" sz="21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99228A42-C0F9-C5A0-83C7-7693F86BE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7979" y="3323991"/>
            <a:ext cx="457200" cy="446484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pPr algn="ctr"/>
            <a:r>
              <a:rPr lang="en-US" sz="21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0" name="AutoShape 9">
            <a:extLst>
              <a:ext uri="{FF2B5EF4-FFF2-40B4-BE49-F238E27FC236}">
                <a16:creationId xmlns:a16="http://schemas.microsoft.com/office/drawing/2014/main" id="{395013EB-93B8-F902-A844-7A99F7EAF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3929" y="4066941"/>
            <a:ext cx="457200" cy="446484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pPr algn="ctr"/>
            <a:r>
              <a:rPr lang="en-US" sz="21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2E3A4544-6894-023A-299E-252FA680FF25}"/>
              </a:ext>
            </a:extLst>
          </p:cNvPr>
          <p:cNvSpPr>
            <a:spLocks noChangeShapeType="1"/>
          </p:cNvSpPr>
          <p:nvPr/>
        </p:nvSpPr>
        <p:spPr bwMode="auto">
          <a:xfrm>
            <a:off x="3165179" y="3541875"/>
            <a:ext cx="1428750" cy="6286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68579" tIns="34289" rIns="68579" bIns="34289"/>
          <a:lstStyle/>
          <a:p>
            <a:endParaRPr lang="en-US" sz="1350">
              <a:latin typeface="Calibri"/>
              <a:cs typeface="Calibri"/>
            </a:endParaRPr>
          </a:p>
        </p:txBody>
      </p:sp>
      <p:sp>
        <p:nvSpPr>
          <p:cNvPr id="12" name="Line 13">
            <a:extLst>
              <a:ext uri="{FF2B5EF4-FFF2-40B4-BE49-F238E27FC236}">
                <a16:creationId xmlns:a16="http://schemas.microsoft.com/office/drawing/2014/main" id="{DEFAAD79-410C-6468-5C9C-3F79C835CF7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22079" y="3541875"/>
            <a:ext cx="1485900" cy="6286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68579" tIns="34289" rIns="68579" bIns="34289"/>
          <a:lstStyle/>
          <a:p>
            <a:endParaRPr lang="en-US" sz="1350">
              <a:latin typeface="Calibri"/>
              <a:cs typeface="Calibri"/>
            </a:endParaRPr>
          </a:p>
        </p:txBody>
      </p:sp>
      <p:sp>
        <p:nvSpPr>
          <p:cNvPr id="13" name="Line 14">
            <a:extLst>
              <a:ext uri="{FF2B5EF4-FFF2-40B4-BE49-F238E27FC236}">
                <a16:creationId xmlns:a16="http://schemas.microsoft.com/office/drawing/2014/main" id="{EB45EF2E-4256-AA8E-B0B2-9A178EA772BD}"/>
              </a:ext>
            </a:extLst>
          </p:cNvPr>
          <p:cNvSpPr>
            <a:spLocks noChangeShapeType="1"/>
          </p:cNvSpPr>
          <p:nvPr/>
        </p:nvSpPr>
        <p:spPr bwMode="auto">
          <a:xfrm>
            <a:off x="1222079" y="4399125"/>
            <a:ext cx="1485900" cy="5715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68579" tIns="34289" rIns="68579" bIns="34289"/>
          <a:lstStyle/>
          <a:p>
            <a:endParaRPr lang="en-US" sz="1350">
              <a:latin typeface="Calibri"/>
              <a:cs typeface="Calibri"/>
            </a:endParaRPr>
          </a:p>
        </p:txBody>
      </p:sp>
      <p:sp>
        <p:nvSpPr>
          <p:cNvPr id="14" name="Line 15">
            <a:extLst>
              <a:ext uri="{FF2B5EF4-FFF2-40B4-BE49-F238E27FC236}">
                <a16:creationId xmlns:a16="http://schemas.microsoft.com/office/drawing/2014/main" id="{5B66EAEF-1CE1-D959-840A-EEA7FB4C5F6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65179" y="4399125"/>
            <a:ext cx="1428750" cy="5715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68579" tIns="34289" rIns="68579" bIns="34289"/>
          <a:lstStyle/>
          <a:p>
            <a:endParaRPr lang="en-US" sz="1350">
              <a:latin typeface="Calibri"/>
              <a:cs typeface="Calibri"/>
            </a:endParaRPr>
          </a:p>
        </p:txBody>
      </p:sp>
      <p:sp>
        <p:nvSpPr>
          <p:cNvPr id="15" name="Text Box 16">
            <a:extLst>
              <a:ext uri="{FF2B5EF4-FFF2-40B4-BE49-F238E27FC236}">
                <a16:creationId xmlns:a16="http://schemas.microsoft.com/office/drawing/2014/main" id="{B75E8EDE-A4A8-932A-F53A-A9EA4E121F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6429" y="3427575"/>
            <a:ext cx="342900" cy="39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1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6" name="Text Box 19">
            <a:extLst>
              <a:ext uri="{FF2B5EF4-FFF2-40B4-BE49-F238E27FC236}">
                <a16:creationId xmlns:a16="http://schemas.microsoft.com/office/drawing/2014/main" id="{F6AE9AA1-DDD2-85CA-DA0A-B631975A2D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3829" y="4752741"/>
            <a:ext cx="342900" cy="39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1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7" name="Text Box 20">
            <a:extLst>
              <a:ext uri="{FF2B5EF4-FFF2-40B4-BE49-F238E27FC236}">
                <a16:creationId xmlns:a16="http://schemas.microsoft.com/office/drawing/2014/main" id="{596AF380-3FB9-8F00-FB8D-066F0BDB82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3829" y="3438291"/>
            <a:ext cx="342900" cy="39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1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8" name="Text Box 21">
            <a:extLst>
              <a:ext uri="{FF2B5EF4-FFF2-40B4-BE49-F238E27FC236}">
                <a16:creationId xmlns:a16="http://schemas.microsoft.com/office/drawing/2014/main" id="{6A4C046F-2BE0-BFD7-5DC5-3951C53996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6429" y="4742025"/>
            <a:ext cx="342900" cy="39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1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9" name="Text Box 22">
            <a:extLst>
              <a:ext uri="{FF2B5EF4-FFF2-40B4-BE49-F238E27FC236}">
                <a16:creationId xmlns:a16="http://schemas.microsoft.com/office/drawing/2014/main" id="{B5E0098C-007C-792C-2227-4BE9AE16C2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7979" y="5207978"/>
            <a:ext cx="685800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 i="1" dirty="0">
                <a:latin typeface="Calibri"/>
                <a:cs typeface="Calibri"/>
              </a:rPr>
              <a:t>h = 1</a:t>
            </a:r>
          </a:p>
        </p:txBody>
      </p:sp>
      <p:sp>
        <p:nvSpPr>
          <p:cNvPr id="20" name="Text Box 25">
            <a:extLst>
              <a:ext uri="{FF2B5EF4-FFF2-40B4-BE49-F238E27FC236}">
                <a16:creationId xmlns:a16="http://schemas.microsoft.com/office/drawing/2014/main" id="{97969A71-4C6D-C5B3-63A1-415812FAD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7979" y="3029134"/>
            <a:ext cx="685800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 i="1" dirty="0">
                <a:latin typeface="Calibri"/>
                <a:cs typeface="Calibri"/>
              </a:rPr>
              <a:t>h = 2</a:t>
            </a:r>
          </a:p>
        </p:txBody>
      </p:sp>
      <p:sp>
        <p:nvSpPr>
          <p:cNvPr id="21" name="Text Box 26">
            <a:extLst>
              <a:ext uri="{FF2B5EF4-FFF2-40B4-BE49-F238E27FC236}">
                <a16:creationId xmlns:a16="http://schemas.microsoft.com/office/drawing/2014/main" id="{09E3CDDA-A79A-2823-9B2D-6D3D66024C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2429" y="4122128"/>
            <a:ext cx="685800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22" name="Text Box 27">
            <a:extLst>
              <a:ext uri="{FF2B5EF4-FFF2-40B4-BE49-F238E27FC236}">
                <a16:creationId xmlns:a16="http://schemas.microsoft.com/office/drawing/2014/main" id="{86F01CC2-A034-8AD2-3DEC-F24BBCF819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9229" y="4122128"/>
            <a:ext cx="685800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 i="1" dirty="0">
                <a:latin typeface="Calibri"/>
                <a:cs typeface="Calibri"/>
              </a:rPr>
              <a:t>h = 3</a:t>
            </a:r>
          </a:p>
        </p:txBody>
      </p:sp>
      <p:sp>
        <p:nvSpPr>
          <p:cNvPr id="23" name="Rectangle 16">
            <a:extLst>
              <a:ext uri="{FF2B5EF4-FFF2-40B4-BE49-F238E27FC236}">
                <a16:creationId xmlns:a16="http://schemas.microsoft.com/office/drawing/2014/main" id="{B17C8961-163E-0E90-7176-4FCA08FBDB21}"/>
              </a:ext>
            </a:extLst>
          </p:cNvPr>
          <p:cNvSpPr txBox="1">
            <a:spLocks noChangeArrowheads="1"/>
          </p:cNvSpPr>
          <p:nvPr/>
        </p:nvSpPr>
        <p:spPr>
          <a:xfrm>
            <a:off x="5897511" y="2062056"/>
            <a:ext cx="7181850" cy="342291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What went wrong?</a:t>
            </a:r>
          </a:p>
          <a:p>
            <a:pPr lvl="1"/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Actual bad goal cost &lt; estimated good goal cost</a:t>
            </a:r>
          </a:p>
          <a:p>
            <a:pPr lvl="1"/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We need estimates to be less than actual costs!</a:t>
            </a:r>
          </a:p>
          <a:p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How about h at a Goal state?</a:t>
            </a:r>
          </a:p>
          <a:p>
            <a:pPr lvl="1"/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</a:rPr>
              <a:t>h=0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3E91B7-2726-A181-5F0E-D16D91B32A1E}"/>
              </a:ext>
            </a:extLst>
          </p:cNvPr>
          <p:cNvSpPr txBox="1"/>
          <p:nvPr/>
        </p:nvSpPr>
        <p:spPr>
          <a:xfrm>
            <a:off x="471949" y="1394698"/>
            <a:ext cx="4208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When should A* terminate?</a:t>
            </a:r>
            <a:endParaRPr kumimoji="1" lang="ko-Kore-KR" altLang="en-US" sz="2400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1F2141-4F2D-CE02-1C49-F269564D409B}"/>
              </a:ext>
            </a:extLst>
          </p:cNvPr>
          <p:cNvSpPr txBox="1"/>
          <p:nvPr/>
        </p:nvSpPr>
        <p:spPr>
          <a:xfrm>
            <a:off x="5897511" y="1367442"/>
            <a:ext cx="2180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Is A* optimal?</a:t>
            </a:r>
            <a:endParaRPr kumimoji="1" lang="ko-Kore-KR" altLang="en-US" sz="2400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326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Admissible Heuristic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8642093-E533-4BD5-E57D-87227359D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2824" y="1328405"/>
            <a:ext cx="4882818" cy="3583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C9FCAFF-F329-7B3C-B69B-BEA77CC43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3429" y="1108446"/>
            <a:ext cx="5035747" cy="380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105189-FBDF-DDE2-4579-1CF2AAE70CD6}"/>
              </a:ext>
            </a:extLst>
          </p:cNvPr>
          <p:cNvSpPr txBox="1"/>
          <p:nvPr/>
        </p:nvSpPr>
        <p:spPr>
          <a:xfrm>
            <a:off x="742824" y="4918896"/>
            <a:ext cx="488281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Inadmissible (pessimistic) heuristics break optimality by trapping good plans on the fringe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14173B-6901-7227-6149-3E2A7702E7FB}"/>
              </a:ext>
            </a:extLst>
          </p:cNvPr>
          <p:cNvSpPr txBox="1"/>
          <p:nvPr/>
        </p:nvSpPr>
        <p:spPr>
          <a:xfrm>
            <a:off x="6413429" y="4918896"/>
            <a:ext cx="50357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Admissible (optimistic) heuristics slow down bad plans but never outweigh true costs</a:t>
            </a:r>
          </a:p>
        </p:txBody>
      </p:sp>
    </p:spTree>
    <p:extLst>
      <p:ext uri="{BB962C8B-B14F-4D97-AF65-F5344CB8AC3E}">
        <p14:creationId xmlns:p14="http://schemas.microsoft.com/office/powerpoint/2010/main" val="34833404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0 \le h(n) \le h^*(n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63"/>
  <p:tag name="PICTUREFILESIZE" val="1318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\forall n : h_a(n) \ge h_c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76"/>
  <p:tag name="PICTUREFILESIZE" val="1407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exact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9"/>
  <p:tag name="PICTUREFILESIZE" val="498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zero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1"/>
  <p:tag name="PICTUREFILESIZE" val="389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a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89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b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9"/>
  <p:tag name="PICTUREFILESIZE" val="297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c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72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max(h_a, h_b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11"/>
  <p:tag name="PICTUREFILESIZE" val="1104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h^*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51"/>
  <p:tag name="PICTUREFILESIZE" val="598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= g(n) + h(n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942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\le g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674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= f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2"/>
  <p:tag name="PICTUREFILESIZE" val="627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A) &lt; f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1"/>
  <p:tag name="PICTUREFILESIZE" val="677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&lt; g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0"/>
  <p:tag name="PICTUREFILESIZE" val="645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f(n) \le f(A) &lt; f(B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95"/>
  <p:tag name="PICTUREFILESIZE" val="1466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h(n) = max(h_a(n), h_b(n)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49"/>
  <p:tag name="PICTUREFILESIZE" val="20110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</TotalTime>
  <Words>1240</Words>
  <Application>Microsoft Macintosh PowerPoint</Application>
  <PresentationFormat>와이드스크린</PresentationFormat>
  <Paragraphs>288</Paragraphs>
  <Slides>19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NanumSquareOTF_ac</vt:lpstr>
      <vt:lpstr>NanumSquareOTF_ac Bold</vt:lpstr>
      <vt:lpstr>NanumSquareOTF_ac ExtraBold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허준환[ 학부재학 / 데이터과학과 ]</dc:creator>
  <cp:lastModifiedBy>허준환[ 학부재학 / 데이터과학과 ]</cp:lastModifiedBy>
  <cp:revision>26</cp:revision>
  <cp:lastPrinted>2022-10-06T10:02:21Z</cp:lastPrinted>
  <dcterms:created xsi:type="dcterms:W3CDTF">2022-09-30T06:36:40Z</dcterms:created>
  <dcterms:modified xsi:type="dcterms:W3CDTF">2023-01-11T09:23:33Z</dcterms:modified>
</cp:coreProperties>
</file>